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 varScale="1">
        <p:scale>
          <a:sx n="82" d="100"/>
          <a:sy n="82" d="100"/>
        </p:scale>
        <p:origin x="19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HWO60SM6S5BH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Multifunkční parní trouba I-</a:t>
            </a:r>
            <a:r>
              <a:rPr lang="cs-CZ" altLang="cs-CZ" sz="1400" dirty="0" err="1">
                <a:latin typeface="Arial" charset="0"/>
              </a:rPr>
              <a:t>Touch</a:t>
            </a:r>
            <a:r>
              <a:rPr lang="cs-CZ" altLang="cs-CZ" sz="1400" dirty="0">
                <a:latin typeface="Arial" charset="0"/>
              </a:rPr>
              <a:t>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6 s pravým horkým vzduchem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Wi-Fi a Bluetooth, parní pečení, gril, H₂O čištění, dotykový displej, LED osvětlení, funkce Soft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Close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6348" y="883508"/>
            <a:ext cx="3946438" cy="5317219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Hlavní vlastnosti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Kapacita (l) 			70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Energetická třída			A+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 err="1">
                <a:latin typeface="Arial" charset="0"/>
                <a:cs typeface="+mn-cs"/>
              </a:rPr>
              <a:t>Spotř</a:t>
            </a:r>
            <a:r>
              <a:rPr lang="cs-CZ" altLang="cs-CZ" sz="800" dirty="0">
                <a:latin typeface="Arial" charset="0"/>
                <a:cs typeface="+mn-cs"/>
              </a:rPr>
              <a:t>. en. Statický program (kWh) 		1,10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 err="1">
                <a:latin typeface="Arial" charset="0"/>
                <a:cs typeface="+mn-cs"/>
              </a:rPr>
              <a:t>Spotř</a:t>
            </a:r>
            <a:r>
              <a:rPr lang="cs-CZ" altLang="cs-CZ" sz="800" dirty="0">
                <a:latin typeface="Arial" charset="0"/>
                <a:cs typeface="+mn-cs"/>
              </a:rPr>
              <a:t>. en. Nucená ventilace (kWh) 		0,68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Celkový příkon (W)			2200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Maximální možná teplota (°C)		240</a:t>
            </a:r>
            <a:endParaRPr lang="cs-CZ" altLang="cs-CZ" sz="800" b="1" dirty="0"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b="1" u="sng" dirty="0"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Programy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Statický, Spodní ohřev + Horní ohřev + Ventilátor, Gril, Gril + Ventilátor, Spodní ohřev, Spodní ohřev + ventilátor, Multifunkce (pravý horký vzduch), Parní, Rozmrazování, Postranní osvětlení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b="1" u="sng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Funkce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Wi-Fi + Bluetooth – </a:t>
            </a:r>
            <a:r>
              <a:rPr lang="cs-CZ" altLang="cs-CZ" sz="800" dirty="0">
                <a:latin typeface="Arial" charset="0"/>
              </a:rPr>
              <a:t>možnost připojení k aplikaci </a:t>
            </a:r>
            <a:r>
              <a:rPr lang="cs-CZ" altLang="cs-CZ" sz="800" b="1" dirty="0" err="1">
                <a:latin typeface="Arial" charset="0"/>
              </a:rPr>
              <a:t>hOn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a ovládání na dálku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Masová sonda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Tailor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Bake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program pro přípravu uvnitř měkkých a na povrchu křupavých pokrmů &amp; </a:t>
            </a:r>
            <a:r>
              <a:rPr lang="cs-CZ" altLang="cs-CZ" sz="800" b="1" dirty="0">
                <a:latin typeface="Arial" charset="0"/>
              </a:rPr>
              <a:t>Rozmrazování</a:t>
            </a:r>
            <a:r>
              <a:rPr lang="cs-CZ" altLang="cs-CZ" sz="800" dirty="0">
                <a:latin typeface="Arial" charset="0"/>
              </a:rPr>
              <a:t> – rozmrazování potravin prouděním pokojové teploty vzduchu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Katalytické čištění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 – čištění zahřátím trouby na vysokou teplotu (200-250°C) &amp; </a:t>
            </a: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H₂O</a:t>
            </a:r>
            <a:r>
              <a:rPr lang="cs-CZ" altLang="cs-CZ" sz="800" b="1" dirty="0">
                <a:latin typeface="Arial" charset="0"/>
              </a:rPr>
              <a:t> čištění </a:t>
            </a:r>
            <a:r>
              <a:rPr lang="cs-CZ" altLang="cs-CZ" sz="800" dirty="0">
                <a:latin typeface="Arial" charset="0"/>
              </a:rPr>
              <a:t>– rychlé ekologické čištění pomocí vody, které je hotové za 30 min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  <a:cs typeface="+mn-cs"/>
              </a:rPr>
              <a:t>Těstoviny &amp; Pečivo </a:t>
            </a:r>
            <a:r>
              <a:rPr lang="cs-CZ" altLang="cs-CZ" sz="800" dirty="0">
                <a:latin typeface="Arial" charset="0"/>
                <a:cs typeface="+mn-cs"/>
              </a:rPr>
              <a:t>– kombinace ventilátoru a parní funkce zajišťuje dokonale upečené těstoviny a gratinované povrchy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Maso</a:t>
            </a:r>
            <a:r>
              <a:rPr lang="cs-CZ" altLang="cs-CZ" sz="800" dirty="0">
                <a:latin typeface="Arial" charset="0"/>
              </a:rPr>
              <a:t> – kombinace statického pečení s ventilátorem a parní funkcí pro upečení masa v jeho středu se zachováním křupavého povrchu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  <a:cs typeface="+mn-cs"/>
              </a:rPr>
              <a:t>Ryby</a:t>
            </a:r>
            <a:r>
              <a:rPr lang="cs-CZ" altLang="cs-CZ" sz="800" dirty="0">
                <a:latin typeface="Arial" charset="0"/>
                <a:cs typeface="+mn-cs"/>
              </a:rPr>
              <a:t> – kombinace spodního ohřevu s ventilátorem a parní funkcí pro stejnoměrné propečení ryb s křupavou kůrkou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Zelenina</a:t>
            </a:r>
            <a:r>
              <a:rPr lang="cs-CZ" altLang="cs-CZ" sz="800" dirty="0">
                <a:latin typeface="Arial" charset="0"/>
              </a:rPr>
              <a:t> – kombinace grilu s ventilátorem a parní funkcí pro upečení zeleniny a zachováním nutričních hodnot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Technologie </a:t>
            </a:r>
            <a:r>
              <a:rPr lang="cs-CZ" altLang="cs-CZ" sz="800" b="1" dirty="0" err="1">
                <a:latin typeface="Arial" charset="0"/>
              </a:rPr>
              <a:t>Climatech</a:t>
            </a:r>
            <a:r>
              <a:rPr lang="cs-CZ" altLang="cs-CZ" sz="800" b="1" dirty="0">
                <a:latin typeface="Arial" charset="0"/>
              </a:rPr>
              <a:t>: Soft+ </a:t>
            </a:r>
            <a:r>
              <a:rPr lang="cs-CZ" altLang="cs-CZ" sz="800" dirty="0">
                <a:latin typeface="Arial" charset="0"/>
              </a:rPr>
              <a:t>– kombinuje první fázi tradičního pečení a následně mění rychlost ventilátoru tak, aby koláče, sušenky a croissanty byly nadýchané a měkké; </a:t>
            </a:r>
            <a:r>
              <a:rPr lang="cs-CZ" altLang="cs-CZ" sz="800" b="1" dirty="0">
                <a:latin typeface="Arial" charset="0"/>
              </a:rPr>
              <a:t>Dvojitý gril; </a:t>
            </a:r>
            <a:r>
              <a:rPr lang="cs-CZ" altLang="cs-CZ" sz="800" b="1" dirty="0" err="1">
                <a:latin typeface="Arial" charset="0"/>
              </a:rPr>
              <a:t>Chef</a:t>
            </a:r>
            <a:r>
              <a:rPr lang="cs-CZ" altLang="cs-CZ" sz="800" b="1" dirty="0">
                <a:latin typeface="Arial" charset="0"/>
              </a:rPr>
              <a:t> panel</a:t>
            </a:r>
            <a:r>
              <a:rPr lang="cs-CZ" altLang="cs-CZ" sz="800" dirty="0">
                <a:latin typeface="Arial" charset="0"/>
              </a:rPr>
              <a:t> – speciální tvar ventilátoru pro optimální rozložení vzduchu a rychlý ohřev; </a:t>
            </a:r>
            <a:r>
              <a:rPr lang="cs-CZ" altLang="cs-CZ" sz="800" b="1" dirty="0">
                <a:latin typeface="Arial" charset="0"/>
              </a:rPr>
              <a:t>Aktivní ventilace </a:t>
            </a:r>
            <a:r>
              <a:rPr lang="cs-CZ" altLang="cs-CZ" sz="800" dirty="0">
                <a:latin typeface="Arial" charset="0"/>
              </a:rPr>
              <a:t>– zajistí konstantní vnitřní teplotu, nepřehřívání dvířek a madla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2 bezpečnostní skla (možnost </a:t>
            </a:r>
            <a:r>
              <a:rPr lang="cs-CZ" altLang="cs-CZ" sz="800">
                <a:solidFill>
                  <a:prstClr val="black"/>
                </a:solidFill>
                <a:latin typeface="Arial" charset="0"/>
                <a:cs typeface="+mn-cs"/>
              </a:rPr>
              <a:t>odmontovat)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br>
              <a:rPr lang="cs-CZ" altLang="cs-CZ" sz="800" dirty="0">
                <a:latin typeface="Arial" charset="0"/>
              </a:rPr>
            </a:br>
            <a:r>
              <a:rPr lang="cs-CZ" altLang="cs-CZ" sz="800" b="1" u="sng" dirty="0">
                <a:latin typeface="Arial" charset="0"/>
                <a:cs typeface="+mn-cs"/>
              </a:rPr>
              <a:t>Konstrukce</a:t>
            </a:r>
            <a:r>
              <a:rPr lang="cs-CZ" altLang="cs-CZ" sz="800" b="1" dirty="0">
                <a:latin typeface="Arial" charset="0"/>
                <a:cs typeface="+mn-cs"/>
              </a:rPr>
              <a:t> 			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  <a:cs typeface="+mn-cs"/>
              </a:rPr>
              <a:t>Postranní osvětlení </a:t>
            </a:r>
            <a:r>
              <a:rPr lang="cs-CZ" altLang="cs-CZ" sz="800" dirty="0">
                <a:latin typeface="Arial" charset="0"/>
                <a:cs typeface="+mn-cs"/>
              </a:rPr>
              <a:t>LED pro viditelnost 360°C; </a:t>
            </a:r>
            <a:r>
              <a:rPr lang="cs-CZ" altLang="cs-CZ" sz="800" b="1" dirty="0">
                <a:latin typeface="Arial" charset="0"/>
              </a:rPr>
              <a:t>Nerezové pojezdy pro vedení plechů, Teleskopický výsuv </a:t>
            </a:r>
            <a:r>
              <a:rPr lang="cs-CZ" altLang="cs-CZ" sz="800" dirty="0">
                <a:latin typeface="Arial" charset="0"/>
              </a:rPr>
              <a:t>(1×, prémiový set), </a:t>
            </a:r>
            <a:r>
              <a:rPr lang="cs-CZ" altLang="cs-CZ" sz="800" b="1" dirty="0">
                <a:latin typeface="Arial" charset="0"/>
                <a:cs typeface="+mn-cs"/>
              </a:rPr>
              <a:t>Soft </a:t>
            </a:r>
            <a:r>
              <a:rPr lang="cs-CZ" altLang="cs-CZ" sz="800" b="1" dirty="0" err="1">
                <a:latin typeface="Arial" charset="0"/>
                <a:cs typeface="+mn-cs"/>
              </a:rPr>
              <a:t>Close</a:t>
            </a:r>
            <a:r>
              <a:rPr lang="cs-CZ" altLang="cs-CZ" sz="800" dirty="0">
                <a:latin typeface="Arial" charset="0"/>
                <a:cs typeface="+mn-cs"/>
              </a:rPr>
              <a:t> – závěsy tlumící pohyb dvířek během zavírání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Kód		33703234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8059019025759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		Černé sklo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× Š × H (mm)	595 × 595 × 546</a:t>
            </a:r>
            <a:endParaRPr lang="cs-CZ" altLang="cs-CZ" sz="800" b="1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31,5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665 × 620 × 640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33,1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749697" y="1075250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pomocí aplikace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743924" y="1897970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Teploměr do masa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762853" y="2558465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Teleskopický výsuv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772171" y="3213743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Postranní osvětlení pro 360° viditelnost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30465F23-FF22-46EE-901E-B0690441B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256" y="1024855"/>
            <a:ext cx="589760" cy="626240"/>
          </a:xfrm>
          <a:prstGeom prst="rect">
            <a:avLst/>
          </a:prstGeom>
        </p:spPr>
      </p:pic>
      <p:pic>
        <p:nvPicPr>
          <p:cNvPr id="28" name="Obrázek 27">
            <a:extLst>
              <a:ext uri="{FF2B5EF4-FFF2-40B4-BE49-F238E27FC236}">
                <a16:creationId xmlns:a16="http://schemas.microsoft.com/office/drawing/2014/main" id="{4AD5A672-9D3B-4494-BFD9-E023DE19B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1267" y="3190080"/>
            <a:ext cx="705392" cy="683188"/>
          </a:xfrm>
          <a:prstGeom prst="rect">
            <a:avLst/>
          </a:prstGeom>
        </p:spPr>
      </p:pic>
      <p:pic>
        <p:nvPicPr>
          <p:cNvPr id="42" name="Obrázek 41">
            <a:extLst>
              <a:ext uri="{FF2B5EF4-FFF2-40B4-BE49-F238E27FC236}">
                <a16:creationId xmlns:a16="http://schemas.microsoft.com/office/drawing/2014/main" id="{75EAABF9-C665-474B-818A-DC0625773A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5372" y="2454560"/>
            <a:ext cx="693534" cy="559666"/>
          </a:xfrm>
          <a:prstGeom prst="rect">
            <a:avLst/>
          </a:prstGeom>
        </p:spPr>
      </p:pic>
      <p:pic>
        <p:nvPicPr>
          <p:cNvPr id="44" name="Obrázek 43">
            <a:extLst>
              <a:ext uri="{FF2B5EF4-FFF2-40B4-BE49-F238E27FC236}">
                <a16:creationId xmlns:a16="http://schemas.microsoft.com/office/drawing/2014/main" id="{C48B6050-6194-4219-AFD9-96B169410F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6288" y="3970787"/>
            <a:ext cx="731511" cy="683188"/>
          </a:xfrm>
          <a:prstGeom prst="rect">
            <a:avLst/>
          </a:prstGeom>
        </p:spPr>
      </p:pic>
      <p:sp>
        <p:nvSpPr>
          <p:cNvPr id="46" name="TextovéPole 45">
            <a:extLst>
              <a:ext uri="{FF2B5EF4-FFF2-40B4-BE49-F238E27FC236}">
                <a16:creationId xmlns:a16="http://schemas.microsoft.com/office/drawing/2014/main" id="{38B9F9D3-E082-4EB9-AFCB-466BCAC760C4}"/>
              </a:ext>
            </a:extLst>
          </p:cNvPr>
          <p:cNvSpPr txBox="1"/>
          <p:nvPr/>
        </p:nvSpPr>
        <p:spPr>
          <a:xfrm>
            <a:off x="4787799" y="4143104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H₂O čištění trouby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ECBD54E-D0A9-4952-86F9-E2CE2D8947B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1" t="2750" r="2211" b="2750"/>
          <a:stretch/>
        </p:blipFill>
        <p:spPr>
          <a:xfrm>
            <a:off x="5868146" y="1340768"/>
            <a:ext cx="2074672" cy="202957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23155B-2EE2-4FD9-A2D1-0E964558509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5" y="3531674"/>
            <a:ext cx="1394520" cy="139452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2BC88219-2436-44CF-A83F-CFF005B3669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1" r="18761"/>
          <a:stretch/>
        </p:blipFill>
        <p:spPr>
          <a:xfrm>
            <a:off x="4078985" y="1748614"/>
            <a:ext cx="671181" cy="51911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5CE33DE-1170-44BE-81C5-82F2067D8E8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839" y="1295189"/>
            <a:ext cx="1051034" cy="2101578"/>
          </a:xfrm>
          <a:prstGeom prst="rect">
            <a:avLst/>
          </a:prstGeom>
        </p:spPr>
      </p:pic>
      <p:sp>
        <p:nvSpPr>
          <p:cNvPr id="25" name="TextovéPole 24">
            <a:extLst>
              <a:ext uri="{FF2B5EF4-FFF2-40B4-BE49-F238E27FC236}">
                <a16:creationId xmlns:a16="http://schemas.microsoft.com/office/drawing/2014/main" id="{944973D4-5786-433C-8A38-50AC1E81B5D4}"/>
              </a:ext>
            </a:extLst>
          </p:cNvPr>
          <p:cNvSpPr txBox="1"/>
          <p:nvPr/>
        </p:nvSpPr>
        <p:spPr>
          <a:xfrm>
            <a:off x="106348" y="6173152"/>
            <a:ext cx="45859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sz="800" b="1" u="sng" dirty="0">
                <a:solidFill>
                  <a:schemeClr val="bg1"/>
                </a:solidFill>
                <a:latin typeface="Arial" charset="0"/>
              </a:rPr>
              <a:t>Příslušenství</a:t>
            </a:r>
            <a:br>
              <a:rPr lang="cs-CZ" sz="800" dirty="0">
                <a:solidFill>
                  <a:schemeClr val="bg1"/>
                </a:solidFill>
                <a:latin typeface="Arial" charset="0"/>
              </a:rPr>
            </a:br>
            <a:r>
              <a:rPr lang="cs-CZ" sz="800" dirty="0">
                <a:solidFill>
                  <a:schemeClr val="bg1"/>
                </a:solidFill>
                <a:latin typeface="Arial" charset="0"/>
              </a:rPr>
              <a:t>1 × plech – 35 mm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800" dirty="0">
                <a:solidFill>
                  <a:schemeClr val="bg1"/>
                </a:solidFill>
                <a:latin typeface="Arial" charset="0"/>
              </a:rPr>
              <a:t>1 × plech – 50 mm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800" dirty="0">
                <a:solidFill>
                  <a:schemeClr val="bg1"/>
                </a:solidFill>
                <a:latin typeface="Arial" charset="0"/>
              </a:rPr>
              <a:t>1 × rošt (</a:t>
            </a: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prémiový set)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800" dirty="0">
                <a:solidFill>
                  <a:schemeClr val="bg1"/>
                </a:solidFill>
                <a:latin typeface="Arial" charset="0"/>
              </a:rPr>
              <a:t>1 × teploměr do masa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7E9FDCD-CCCB-49FB-A53A-FA3BDA05A15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573" y="3525368"/>
            <a:ext cx="1393200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purl.org/dc/dcmitype/"/>
    <ds:schemaRef ds:uri="b4af0723-3826-4aee-ba08-906e8dce3040"/>
    <ds:schemaRef ds:uri="http://purl.org/dc/terms/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3880</TotalTime>
  <Words>488</Words>
  <Application>Microsoft Office PowerPoint</Application>
  <PresentationFormat>Předvádění na obrazovce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Kristýna Kopecká</cp:lastModifiedBy>
  <cp:revision>305</cp:revision>
  <cp:lastPrinted>2016-05-31T13:00:02Z</cp:lastPrinted>
  <dcterms:created xsi:type="dcterms:W3CDTF">2015-07-16T11:02:07Z</dcterms:created>
  <dcterms:modified xsi:type="dcterms:W3CDTF">2021-11-26T09:49:24Z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