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02.05.2022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HBW5719E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Kombinovaná vestavná lednice </a:t>
            </a:r>
            <a:r>
              <a:rPr lang="cs-CZ" altLang="cs-CZ" sz="1400" dirty="0" err="1">
                <a:latin typeface="Arial" charset="0"/>
              </a:rPr>
              <a:t>výška×šířka</a:t>
            </a:r>
            <a:r>
              <a:rPr lang="cs-CZ" altLang="cs-CZ" sz="1400" dirty="0">
                <a:latin typeface="Arial" charset="0"/>
              </a:rPr>
              <a:t> 193 × 70 cm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latin typeface="Arial" charset="0"/>
              </a:rPr>
              <a:t>Energetická třída E, </a:t>
            </a:r>
            <a:r>
              <a:rPr lang="cs-CZ" altLang="cs-CZ" sz="1200" dirty="0" err="1">
                <a:latin typeface="Arial" charset="0"/>
              </a:rPr>
              <a:t>Total</a:t>
            </a:r>
            <a:r>
              <a:rPr lang="cs-CZ" altLang="cs-CZ" sz="1200" dirty="0">
                <a:latin typeface="Arial" charset="0"/>
              </a:rPr>
              <a:t> No </a:t>
            </a:r>
            <a:r>
              <a:rPr lang="cs-CZ" altLang="cs-CZ" sz="1200" dirty="0" err="1">
                <a:latin typeface="Arial" charset="0"/>
              </a:rPr>
              <a:t>Frost</a:t>
            </a:r>
            <a:r>
              <a:rPr lang="cs-CZ" altLang="cs-CZ" sz="1200" dirty="0">
                <a:latin typeface="Arial" charset="0"/>
              </a:rPr>
              <a:t>, technologie AI </a:t>
            </a:r>
            <a:r>
              <a:rPr lang="cs-CZ" altLang="cs-CZ" sz="1200" dirty="0" err="1">
                <a:latin typeface="Arial" charset="0"/>
              </a:rPr>
              <a:t>Inside</a:t>
            </a:r>
            <a:r>
              <a:rPr lang="cs-CZ" altLang="cs-CZ" sz="1200" baseline="30000" dirty="0" err="1">
                <a:latin typeface="Arial" charset="0"/>
              </a:rPr>
              <a:t>TM</a:t>
            </a:r>
            <a:r>
              <a:rPr lang="cs-CZ" altLang="cs-CZ" sz="1200" dirty="0">
                <a:latin typeface="Arial" charset="0"/>
              </a:rPr>
              <a:t>, reverzibilní dvířka, připojení přes Wi-Fi, Super </a:t>
            </a:r>
            <a:r>
              <a:rPr lang="cs-CZ" altLang="cs-CZ" sz="1200" dirty="0" err="1">
                <a:latin typeface="Arial" charset="0"/>
              </a:rPr>
              <a:t>Cooling&amp;Freezing</a:t>
            </a:r>
            <a:endParaRPr lang="cs-CZ" altLang="cs-CZ" sz="1200" dirty="0"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23528" y="980728"/>
            <a:ext cx="3573492" cy="522000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u="sng" dirty="0">
                <a:solidFill>
                  <a:srgbClr val="FF0000"/>
                </a:solidFill>
                <a:latin typeface="Arial" charset="0"/>
              </a:rPr>
              <a:t>Hlavní vlastnosti</a:t>
            </a:r>
            <a:r>
              <a:rPr lang="cs-CZ" altLang="cs-CZ" sz="8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cs-CZ" altLang="cs-CZ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i="1" dirty="0">
                <a:solidFill>
                  <a:srgbClr val="FF0000"/>
                </a:solidFill>
                <a:latin typeface="Arial" charset="0"/>
              </a:rPr>
              <a:t>Třída energetické účinnosti		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i="1" dirty="0">
                <a:solidFill>
                  <a:srgbClr val="FF0000"/>
                </a:solidFill>
                <a:latin typeface="Arial" charset="0"/>
              </a:rPr>
              <a:t>Celkový čistý objem (l)		371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i="1" dirty="0">
                <a:solidFill>
                  <a:srgbClr val="FF0000"/>
                </a:solidFill>
                <a:latin typeface="Arial" charset="0"/>
              </a:rPr>
              <a:t>Celkový čistý objem lednice (l)		285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i="1" dirty="0">
                <a:solidFill>
                  <a:srgbClr val="FF0000"/>
                </a:solidFill>
                <a:latin typeface="Arial" charset="0"/>
              </a:rPr>
              <a:t>Celkový čistý objem mrazáku (l)		86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i="1" dirty="0">
                <a:solidFill>
                  <a:srgbClr val="FF0000"/>
                </a:solidFill>
                <a:latin typeface="Arial" charset="0"/>
              </a:rPr>
              <a:t>Spotřeba energie za den (kWh/24 hod)		0,663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i="1" dirty="0">
                <a:solidFill>
                  <a:srgbClr val="FF0000"/>
                </a:solidFill>
                <a:latin typeface="Arial" charset="0"/>
              </a:rPr>
              <a:t>Roční spotřeba energie (kWh/rok)		242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i="1" dirty="0">
                <a:solidFill>
                  <a:srgbClr val="FF0000"/>
                </a:solidFill>
                <a:latin typeface="Arial" charset="0"/>
              </a:rPr>
              <a:t>Úroveň emisí hluku šířeného vzduchem (dB(A))	37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i="1" dirty="0">
                <a:solidFill>
                  <a:srgbClr val="FF0000"/>
                </a:solidFill>
                <a:latin typeface="Arial" charset="0"/>
              </a:rPr>
              <a:t>Emisní třída hluku šířeného vzduchem		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i="1" dirty="0">
                <a:solidFill>
                  <a:srgbClr val="FF0000"/>
                </a:solidFill>
                <a:latin typeface="Arial" charset="0"/>
              </a:rPr>
              <a:t>Klimatická třída			ST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i="1" dirty="0">
                <a:solidFill>
                  <a:srgbClr val="FF0000"/>
                </a:solidFill>
                <a:latin typeface="Arial" charset="0"/>
              </a:rPr>
              <a:t>Hvězdičkové označení mrazáku		****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i="1" dirty="0">
                <a:solidFill>
                  <a:srgbClr val="FF0000"/>
                </a:solidFill>
                <a:latin typeface="Arial" charset="0"/>
              </a:rPr>
              <a:t>Doba skladování při výpadku proudu (hod)	22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i="1" dirty="0">
                <a:solidFill>
                  <a:srgbClr val="FF0000"/>
                </a:solidFill>
                <a:latin typeface="Arial" charset="0"/>
              </a:rPr>
              <a:t>Mrazicí výkon/24 hod		4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Vlastnosti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err="1">
                <a:latin typeface="Arial" charset="0"/>
              </a:rPr>
              <a:t>Total</a:t>
            </a:r>
            <a:r>
              <a:rPr lang="cs-CZ" altLang="cs-CZ" sz="800" b="1" dirty="0">
                <a:latin typeface="Arial" charset="0"/>
              </a:rPr>
              <a:t> No </a:t>
            </a:r>
            <a:r>
              <a:rPr lang="cs-CZ" altLang="cs-CZ" sz="800" b="1" dirty="0" err="1">
                <a:latin typeface="Arial" charset="0"/>
              </a:rPr>
              <a:t>Frost</a:t>
            </a:r>
            <a:r>
              <a:rPr lang="cs-CZ" altLang="cs-CZ" sz="800" dirty="0">
                <a:latin typeface="Arial" charset="0"/>
              </a:rPr>
              <a:t>, Super </a:t>
            </a:r>
            <a:r>
              <a:rPr lang="cs-CZ" altLang="cs-CZ" sz="800" dirty="0" err="1">
                <a:latin typeface="Arial" charset="0"/>
              </a:rPr>
              <a:t>Cooling</a:t>
            </a:r>
            <a:r>
              <a:rPr lang="cs-CZ" altLang="cs-CZ" sz="800" dirty="0">
                <a:latin typeface="Arial" charset="0"/>
              </a:rPr>
              <a:t> – rychlé zchlazení v lednici, Super </a:t>
            </a:r>
            <a:r>
              <a:rPr lang="cs-CZ" altLang="cs-CZ" sz="800" dirty="0" err="1">
                <a:latin typeface="Arial" charset="0"/>
              </a:rPr>
              <a:t>Freezing</a:t>
            </a:r>
            <a:r>
              <a:rPr lang="cs-CZ" altLang="cs-CZ" sz="800" dirty="0">
                <a:latin typeface="Arial" charset="0"/>
              </a:rPr>
              <a:t> – rychle zmražení v mrazáku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Prázdninový režim, Eko režim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>
              <a:latin typeface="Arial" charset="0"/>
            </a:endParaRP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Artificial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Intelligence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Inside</a:t>
            </a:r>
            <a:r>
              <a:rPr lang="cs-CZ" altLang="cs-CZ" sz="800" b="1" baseline="30000" dirty="0" err="1">
                <a:latin typeface="Arial" charset="0"/>
              </a:rPr>
              <a:t>TM</a:t>
            </a:r>
            <a:r>
              <a:rPr lang="cs-CZ" altLang="cs-CZ" sz="800" b="1" dirty="0">
                <a:latin typeface="Arial" charset="0"/>
              </a:rPr>
              <a:t> – </a:t>
            </a:r>
            <a:r>
              <a:rPr lang="cs-CZ" altLang="cs-CZ" sz="800" b="1" dirty="0" err="1">
                <a:latin typeface="Arial" charset="0"/>
              </a:rPr>
              <a:t>Fresher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Techs</a:t>
            </a:r>
            <a:r>
              <a:rPr lang="cs-CZ" altLang="cs-CZ" sz="800" b="1" dirty="0">
                <a:latin typeface="Arial" charset="0"/>
              </a:rPr>
              <a:t> (Air </a:t>
            </a:r>
            <a:r>
              <a:rPr lang="cs-CZ" altLang="cs-CZ" sz="800" b="1" dirty="0" err="1">
                <a:latin typeface="Arial" charset="0"/>
              </a:rPr>
              <a:t>Surround</a:t>
            </a:r>
            <a:r>
              <a:rPr lang="cs-CZ" altLang="cs-CZ" sz="800" b="1" dirty="0">
                <a:latin typeface="Arial" charset="0"/>
              </a:rPr>
              <a:t> – rovnoměrné rozložení vzduchu), aplikace </a:t>
            </a:r>
            <a:r>
              <a:rPr lang="cs-CZ" altLang="cs-CZ" sz="800" b="1" dirty="0" err="1">
                <a:latin typeface="Arial" charset="0"/>
              </a:rPr>
              <a:t>hOn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Připojení přes Wi-Fi – kompatibilita s aplikací </a:t>
            </a:r>
            <a:r>
              <a:rPr lang="cs-CZ" altLang="cs-CZ" sz="800" b="1" dirty="0" err="1">
                <a:latin typeface="Arial" charset="0"/>
              </a:rPr>
              <a:t>hOn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Elektronické ovládání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Akustický signál otevřených dvířek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Lednice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3+1 polic, 2+4 přihrádek ve dveřích lednice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1x zásuvka na ovoce/zeleninu s HCS (Humidity </a:t>
            </a:r>
            <a:r>
              <a:rPr lang="cs-CZ" altLang="cs-CZ" sz="800" dirty="0" err="1">
                <a:latin typeface="Arial" charset="0"/>
              </a:rPr>
              <a:t>Control</a:t>
            </a:r>
            <a:r>
              <a:rPr lang="cs-CZ" altLang="cs-CZ" sz="800" dirty="0">
                <a:latin typeface="Arial" charset="0"/>
              </a:rPr>
              <a:t> </a:t>
            </a:r>
            <a:r>
              <a:rPr lang="cs-CZ" altLang="cs-CZ" sz="800" dirty="0" err="1">
                <a:latin typeface="Arial" charset="0"/>
              </a:rPr>
              <a:t>System</a:t>
            </a:r>
            <a:r>
              <a:rPr lang="cs-CZ" altLang="cs-CZ" sz="800" dirty="0">
                <a:latin typeface="Arial" charset="0"/>
              </a:rPr>
              <a:t>)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1x zásuvka </a:t>
            </a:r>
            <a:r>
              <a:rPr lang="cs-CZ" altLang="cs-CZ" sz="800" dirty="0" err="1">
                <a:latin typeface="Arial" charset="0"/>
              </a:rPr>
              <a:t>Chiller</a:t>
            </a:r>
            <a:r>
              <a:rPr lang="cs-CZ" altLang="cs-CZ" sz="800" dirty="0">
                <a:latin typeface="Arial" charset="0"/>
              </a:rPr>
              <a:t> Area (0 až 3°C)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Police na víno (chromovaná), Držák na vajíčka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3 zásuvky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Zásobník na led</a:t>
            </a:r>
            <a:r>
              <a:rPr lang="cs-CZ" altLang="cs-CZ" sz="800" dirty="0">
                <a:latin typeface="Arial" charset="0"/>
              </a:rPr>
              <a:t> (manuální)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Konstrukce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Reverzibilní dvířka – výměnné panty dveří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LED osvětlení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Invertorový kompresor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26681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34901386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8059019031330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Bílá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× Š × H (mm)	1935 × 690 × 545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62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× Š × H (mm)	1995 × 730 × 597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67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812243" y="1208194"/>
            <a:ext cx="9144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795418" y="1859772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Reverzibilní dvířka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508104" y="85683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01E79EFA-44C4-4264-AE83-D4732D239184}"/>
              </a:ext>
            </a:extLst>
          </p:cNvPr>
          <p:cNvCxnSpPr>
            <a:cxnSpLocks/>
          </p:cNvCxnSpPr>
          <p:nvPr/>
        </p:nvCxnSpPr>
        <p:spPr>
          <a:xfrm>
            <a:off x="7298099" y="1030791"/>
            <a:ext cx="0" cy="2504770"/>
          </a:xfrm>
          <a:prstGeom prst="straightConnector1">
            <a:avLst/>
          </a:prstGeom>
          <a:ln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CF488D36-42D3-47A3-A2B0-03D9D78FAFFB}"/>
              </a:ext>
            </a:extLst>
          </p:cNvPr>
          <p:cNvSpPr txBox="1"/>
          <p:nvPr/>
        </p:nvSpPr>
        <p:spPr>
          <a:xfrm>
            <a:off x="7225740" y="1866639"/>
            <a:ext cx="353943" cy="63496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cs-CZ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 cm</a:t>
            </a:r>
          </a:p>
        </p:txBody>
      </p:sp>
      <p:pic>
        <p:nvPicPr>
          <p:cNvPr id="43" name="Obrázek 42">
            <a:extLst>
              <a:ext uri="{FF2B5EF4-FFF2-40B4-BE49-F238E27FC236}">
                <a16:creationId xmlns:a16="http://schemas.microsoft.com/office/drawing/2014/main" id="{E7D8171F-9449-4F1C-ACE2-A17F2944FC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3094" y="951421"/>
            <a:ext cx="720000" cy="720000"/>
          </a:xfrm>
          <a:prstGeom prst="rect">
            <a:avLst/>
          </a:prstGeom>
        </p:spPr>
      </p:pic>
      <p:pic>
        <p:nvPicPr>
          <p:cNvPr id="46" name="Obrázek 45">
            <a:extLst>
              <a:ext uri="{FF2B5EF4-FFF2-40B4-BE49-F238E27FC236}">
                <a16:creationId xmlns:a16="http://schemas.microsoft.com/office/drawing/2014/main" id="{C3210551-178C-49FB-89D9-BEEFCAAF86B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991" y="1669049"/>
            <a:ext cx="720000" cy="720000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83C36743-9016-4A5E-B376-0FC903C5CF0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991" y="2579025"/>
            <a:ext cx="720000" cy="720000"/>
          </a:xfrm>
          <a:prstGeom prst="rect">
            <a:avLst/>
          </a:prstGeom>
        </p:spPr>
      </p:pic>
      <p:sp>
        <p:nvSpPr>
          <p:cNvPr id="30" name="TextovéPole 29">
            <a:extLst>
              <a:ext uri="{FF2B5EF4-FFF2-40B4-BE49-F238E27FC236}">
                <a16:creationId xmlns:a16="http://schemas.microsoft.com/office/drawing/2014/main" id="{7947E936-6D23-44F4-8E18-FD35B44A9ADC}"/>
              </a:ext>
            </a:extLst>
          </p:cNvPr>
          <p:cNvSpPr txBox="1"/>
          <p:nvPr/>
        </p:nvSpPr>
        <p:spPr>
          <a:xfrm>
            <a:off x="4784220" y="2765367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Artificial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Inside</a:t>
            </a:r>
            <a:r>
              <a:rPr lang="cs-CZ" sz="800" baseline="30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endParaRPr lang="cs-CZ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67723780-F3BD-4C9A-AD3D-D3C635B6F47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4" y="3485367"/>
            <a:ext cx="720000" cy="720000"/>
          </a:xfrm>
          <a:prstGeom prst="rect">
            <a:avLst/>
          </a:prstGeom>
        </p:spPr>
      </p:pic>
      <p:sp>
        <p:nvSpPr>
          <p:cNvPr id="31" name="TextovéPole 30">
            <a:extLst>
              <a:ext uri="{FF2B5EF4-FFF2-40B4-BE49-F238E27FC236}">
                <a16:creationId xmlns:a16="http://schemas.microsoft.com/office/drawing/2014/main" id="{EADFC9D7-3BFB-425D-BA81-7C400B9F0E27}"/>
              </a:ext>
            </a:extLst>
          </p:cNvPr>
          <p:cNvSpPr txBox="1"/>
          <p:nvPr/>
        </p:nvSpPr>
        <p:spPr>
          <a:xfrm>
            <a:off x="4762853" y="3676090"/>
            <a:ext cx="9144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Kompatibilita s aplikací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447871C-0343-4577-87FA-033CC602B9F7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0" t="8126" r="9934" b="5722"/>
          <a:stretch/>
        </p:blipFill>
        <p:spPr>
          <a:xfrm>
            <a:off x="5816396" y="1229087"/>
            <a:ext cx="1444278" cy="212221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22CF119A-544F-4EF7-A243-45A13874278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4" t="2745"/>
          <a:stretch/>
        </p:blipFill>
        <p:spPr>
          <a:xfrm>
            <a:off x="5816395" y="3654249"/>
            <a:ext cx="1196278" cy="1271024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7AB7434B-483B-4634-A902-BBF837A3239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655" y="3657285"/>
            <a:ext cx="1514150" cy="126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1747CF-528E-4FB1-8821-D297DBD7BA7C}">
  <ds:schemaRefs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b4af0723-3826-4aee-ba08-906e8dce3040"/>
    <ds:schemaRef ds:uri="http://schemas.microsoft.com/office/infopath/2007/PartnerControls"/>
    <ds:schemaRef ds:uri="http://purl.org/dc/elements/1.1/"/>
    <ds:schemaRef ds:uri="a09af93a-bc92-4cce-8ba3-c8fdbed82e2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2008</TotalTime>
  <Words>374</Words>
  <Application>Microsoft Office PowerPoint</Application>
  <PresentationFormat>Předvádění na obrazovce (4:3)</PresentationFormat>
  <Paragraphs>57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Kristýna Kopecká</cp:lastModifiedBy>
  <cp:revision>252</cp:revision>
  <cp:lastPrinted>2016-05-31T13:00:02Z</cp:lastPrinted>
  <dcterms:created xsi:type="dcterms:W3CDTF">2015-07-16T11:02:07Z</dcterms:created>
  <dcterms:modified xsi:type="dcterms:W3CDTF">2022-05-02T14:34:38Z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