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5405" autoAdjust="0"/>
  </p:normalViewPr>
  <p:slideViewPr>
    <p:cSldViewPr snapToGrid="0">
      <p:cViewPr varScale="1">
        <p:scale>
          <a:sx n="89" d="100"/>
          <a:sy n="89" d="100"/>
        </p:scale>
        <p:origin x="1310" y="77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 smtClean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  <a:extLst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png"/><Relationship Id="rId10" Type="http://schemas.openxmlformats.org/officeDocument/2006/relationships/image" Target="../media/image10.jpeg"/><Relationship Id="rId4" Type="http://schemas.openxmlformats.org/officeDocument/2006/relationships/image" Target="../media/image4.jpg"/><Relationship Id="rId9" Type="http://schemas.openxmlformats.org/officeDocument/2006/relationships/image" Target="../media/image9.emf"/><Relationship Id="rId1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" y="-15240"/>
            <a:ext cx="8983980" cy="928255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HWP 48AMBC7/1-S</a:t>
            </a:r>
            <a:br>
              <a:rPr lang="cs-CZ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400" b="0" cap="none" dirty="0" smtClean="0">
                <a:solidFill>
                  <a:prstClr val="black"/>
                </a:solidFill>
                <a:latin typeface="Arial" charset="0"/>
                <a:ea typeface="+mn-ea"/>
                <a:cs typeface="+mn-cs"/>
              </a:rPr>
              <a:t>Předem plněná automatická pračka </a:t>
            </a:r>
            <a:r>
              <a:rPr lang="cs-CZ" altLang="cs-CZ" sz="1400" b="0" cap="none" dirty="0" smtClean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>H-</a:t>
            </a:r>
            <a:r>
              <a:rPr lang="cs-CZ" altLang="cs-CZ" sz="1400" b="0" cap="none" dirty="0" smtClean="0">
                <a:solidFill>
                  <a:prstClr val="black"/>
                </a:solidFill>
                <a:latin typeface="Arial" charset="0"/>
                <a:ea typeface="+mn-ea"/>
                <a:cs typeface="+mn-cs"/>
              </a:rPr>
              <a:t>WASH 500</a:t>
            </a:r>
            <a:br>
              <a:rPr lang="cs-CZ" altLang="cs-CZ" sz="1400" b="0" cap="none" dirty="0" smtClean="0">
                <a:solidFill>
                  <a:prstClr val="black"/>
                </a:solidFill>
                <a:latin typeface="Arial" charset="0"/>
                <a:ea typeface="+mn-ea"/>
                <a:cs typeface="+mn-cs"/>
              </a:rPr>
            </a:br>
            <a:r>
              <a:rPr lang="cs-CZ" altLang="cs-CZ" sz="1400" b="0" cap="none" dirty="0">
                <a:solidFill>
                  <a:srgbClr val="C00000"/>
                </a:solidFill>
                <a:latin typeface="Arial" charset="0"/>
              </a:rPr>
              <a:t>Wifi + Bluetooth </a:t>
            </a:r>
            <a:r>
              <a:rPr lang="cs-CZ" altLang="cs-CZ" sz="1400" b="0" cap="none" dirty="0" smtClean="0">
                <a:solidFill>
                  <a:srgbClr val="C00000"/>
                </a:solidFill>
                <a:latin typeface="Arial" charset="0"/>
              </a:rPr>
              <a:t>připojení, aplikace hOn, All </a:t>
            </a:r>
            <a:r>
              <a:rPr lang="cs-CZ" altLang="cs-CZ" sz="1400" b="0" cap="none" dirty="0">
                <a:solidFill>
                  <a:srgbClr val="C00000"/>
                </a:solidFill>
                <a:latin typeface="Arial" charset="0"/>
              </a:rPr>
              <a:t>In </a:t>
            </a:r>
            <a:r>
              <a:rPr lang="cs-CZ" altLang="cs-CZ" sz="1400" b="0" cap="none" dirty="0" smtClean="0">
                <a:solidFill>
                  <a:srgbClr val="C00000"/>
                </a:solidFill>
                <a:latin typeface="Arial" charset="0"/>
              </a:rPr>
              <a:t>One 59 min, </a:t>
            </a:r>
            <a:r>
              <a:rPr lang="cs-CZ" altLang="cs-CZ" sz="1400" b="0" cap="none" dirty="0" smtClean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>displej v CZ i SK, pára, Eco Power Inverter motor, A-15 </a:t>
            </a:r>
            <a:r>
              <a:rPr lang="cs-CZ" altLang="cs-CZ" sz="1400" b="0" cap="none" dirty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>%</a:t>
            </a:r>
            <a:br>
              <a:rPr lang="cs-CZ" altLang="cs-CZ" sz="1400" b="0" cap="none" dirty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</a:br>
            <a:endParaRPr lang="cs-CZ" altLang="cs-CZ" sz="1400" b="0" cap="none" dirty="0">
              <a:solidFill>
                <a:srgbClr val="C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0" y="785618"/>
            <a:ext cx="4122420" cy="6072382"/>
          </a:xfrm>
        </p:spPr>
        <p:txBody>
          <a:bodyPr anchor="t">
            <a:noAutofit/>
          </a:bodyPr>
          <a:lstStyle/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Hlavní vlastnosti (Nařízení v přenesené pravomoci: (EU) 2019/2014)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Třída energetické účinnosti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A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Marketingové označení en.  účinnosti: o </a:t>
            </a: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  <a:cs typeface="+mn-cs"/>
              </a:rPr>
              <a:t>15 </a:t>
            </a: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% úspornější než třída A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 smtClean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Jmenovitá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kapacita (kg)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8</a:t>
            </a: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Spotřeba energie na 1 cyklus programu Eco 40-60 (kWh) 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0,401</a:t>
            </a: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Spotřeba energie na 100 cyklů programu Eco 40-60 (kWh)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40</a:t>
            </a: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Spotřeba vody na 1 cyklus v programu Eco 40-60 (l) 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44</a:t>
            </a: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Otáčky při odstřeďování (ot./min)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1351</a:t>
            </a: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Třída účinnosti sušení odstřeďováním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B</a:t>
            </a: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Trvání programu Eco 40-60 (h:min)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3:38</a:t>
            </a: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Úroveň emisí hluku ve fázi odstřeďování (dB(A) re 1 pW) 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76</a:t>
            </a: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Emisní třída hluku šířeného vzduchem při odstřeďování	B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 smtClean="0">
              <a:solidFill>
                <a:prstClr val="black"/>
              </a:solidFill>
              <a:latin typeface="Arial" charset="0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</a:rPr>
              <a:t>Technologie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Wifi + Bluetooth připojení </a:t>
            </a:r>
            <a:r>
              <a:rPr lang="cs-CZ" altLang="cs-CZ" sz="800" dirty="0">
                <a:solidFill>
                  <a:schemeClr val="tx1"/>
                </a:solidFill>
                <a:latin typeface="Arial" panose="020B0604020202020204" pitchFamily="34" charset="0"/>
              </a:rPr>
              <a:t>-  možnost bezdotykového připojení k Wifi a ovládání pračky přes aplikaci hOn se širokou škálou dodatečných informací a funkcí.</a:t>
            </a:r>
            <a:endParaRPr lang="cs-CZ" altLang="cs-CZ" sz="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Funkce naskenování štítků oblečení a možnost vytvoření virtuálního šatníku.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      Aplikace hOn navrhne nejlepší program pro péči o vaše oděvy.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Kompatibilní s hlasovými aplikacemi Alexa (Amazon) a Google (v angličtině)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Auto Care </a:t>
            </a:r>
            <a:r>
              <a:rPr lang="cs-CZ" altLang="cs-CZ" sz="800" dirty="0">
                <a:solidFill>
                  <a:schemeClr val="tx1"/>
                </a:solidFill>
                <a:latin typeface="Arial" panose="020B0604020202020204" pitchFamily="34" charset="0"/>
              </a:rPr>
              <a:t>– automaticky přizpůsobí průběh praní kapacitě a typologii zatížení       s maximální péčí a s dokonalými výsledky již při 30°C díky perfektnímu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panose="020B0604020202020204" pitchFamily="34" charset="0"/>
              </a:rPr>
              <a:t>      smísení vody a detergentu.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</a:rPr>
              <a:t>Kg Mode Plus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– optimalizace délky cyklu, spotřeby vody a energie v závislosti na aktuálním množství náplně. 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Eco Power Inverter – BPM Invertorový motor s tichým chodem. Nejvýkonnější bezkartáčový motor s nejdelší výdrží a největší efektivitou</a:t>
            </a: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</a:rPr>
              <a:t>.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</a:rPr>
              <a:t>Energetická spotřeba je o </a:t>
            </a:r>
            <a:r>
              <a:rPr lang="cs-CZ" altLang="cs-CZ" sz="800" b="1" dirty="0" smtClean="0">
                <a:solidFill>
                  <a:schemeClr val="tx1"/>
                </a:solidFill>
                <a:latin typeface="Arial" charset="0"/>
              </a:rPr>
              <a:t>15 </a:t>
            </a:r>
            <a:r>
              <a:rPr lang="cs-CZ" altLang="cs-CZ" sz="800" b="1" dirty="0">
                <a:solidFill>
                  <a:schemeClr val="tx1"/>
                </a:solidFill>
                <a:latin typeface="Arial" charset="0"/>
              </a:rPr>
              <a:t>% nižší než ve třídě </a:t>
            </a:r>
            <a:r>
              <a:rPr lang="cs-CZ" altLang="cs-CZ" sz="800" b="1" dirty="0" smtClean="0">
                <a:solidFill>
                  <a:schemeClr val="tx1"/>
                </a:solidFill>
                <a:latin typeface="Arial" charset="0"/>
              </a:rPr>
              <a:t>A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  <a:cs typeface="+mn-cs"/>
              </a:rPr>
              <a:t>Programy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	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16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programů 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základních + Wifi programy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	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Bílé, Eco 40 - 60°C, Vlna / Ruční praní, 20°C – snížená teplota praní se stejným výsledkem jako při praní na 40°C s 60% úsporou energie,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Syntetika a barevné, Odčerpání + Odstřeďování, Máchání, 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Fitness péče, 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Jemná péče, Péče při osvěžení, Antialergenní péče, Rychlá péče 14,30.44 min, All In One 59 min, Auto Care, Wifi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cs-CZ" altLang="cs-CZ" sz="800" b="1" dirty="0" smtClean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  <a:cs typeface="+mn-cs"/>
              </a:rPr>
              <a:t>Funkce</a:t>
            </a:r>
            <a:endParaRPr lang="cs-CZ" altLang="cs-CZ" sz="800" b="1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solidFill>
                  <a:schemeClr val="tx1"/>
                </a:solidFill>
                <a:latin typeface="Arial" charset="0"/>
              </a:rPr>
              <a:t>Nastavení jazyka (CZ i SK ve výbavě), </a:t>
            </a:r>
            <a:r>
              <a:rPr lang="cs-CZ" altLang="cs-CZ" sz="800" dirty="0" smtClean="0">
                <a:solidFill>
                  <a:schemeClr val="tx1"/>
                </a:solidFill>
                <a:latin typeface="Arial" charset="0"/>
              </a:rPr>
              <a:t>Nastavení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otáček </a:t>
            </a:r>
            <a:r>
              <a:rPr lang="cs-CZ" altLang="cs-CZ" sz="800" dirty="0" smtClean="0">
                <a:solidFill>
                  <a:schemeClr val="tx1"/>
                </a:solidFill>
                <a:latin typeface="Arial" charset="0"/>
              </a:rPr>
              <a:t>odstřeďování a teploty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praní, Odložený start </a:t>
            </a:r>
            <a:r>
              <a:rPr lang="cs-CZ" altLang="cs-CZ" sz="800" dirty="0" smtClean="0">
                <a:solidFill>
                  <a:schemeClr val="tx1"/>
                </a:solidFill>
                <a:latin typeface="Arial" charset="0"/>
              </a:rPr>
              <a:t>až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24 hod, </a:t>
            </a:r>
            <a:r>
              <a:rPr lang="cs-CZ" altLang="cs-CZ" sz="800" dirty="0" smtClean="0">
                <a:solidFill>
                  <a:schemeClr val="tx1"/>
                </a:solidFill>
                <a:latin typeface="Arial" charset="0"/>
              </a:rPr>
              <a:t>Předpírka, Přídavné máchání, Hygienický+, Rychlé praní (14, 30, 44 min), Nastavení úrovně znečištění (3), </a:t>
            </a:r>
            <a:r>
              <a:rPr lang="cs-CZ" altLang="cs-CZ" sz="800" b="1" dirty="0" smtClean="0">
                <a:solidFill>
                  <a:schemeClr val="tx1"/>
                </a:solidFill>
                <a:latin typeface="Arial" charset="0"/>
              </a:rPr>
              <a:t>Active Wash – optimalizace spotřeby vody a energie u malých náplní se slabým znečištěním, Noční praní</a:t>
            </a:r>
            <a:r>
              <a:rPr lang="cs-CZ" altLang="cs-CZ" sz="800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cs-CZ" altLang="cs-CZ" sz="800" b="1" dirty="0">
                <a:solidFill>
                  <a:schemeClr val="tx1"/>
                </a:solidFill>
                <a:latin typeface="Arial" charset="0"/>
              </a:rPr>
              <a:t>Pára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cs-CZ" altLang="cs-CZ" sz="800" dirty="0" smtClean="0">
                <a:solidFill>
                  <a:schemeClr val="tx1"/>
                </a:solidFill>
                <a:latin typeface="Arial" charset="0"/>
              </a:rPr>
              <a:t>Program pro čištění bubnu, Zablokování tlačítek, Ukazatel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zůstatkového </a:t>
            </a:r>
            <a:r>
              <a:rPr lang="cs-CZ" altLang="cs-CZ" sz="800" dirty="0" smtClean="0">
                <a:solidFill>
                  <a:schemeClr val="tx1"/>
                </a:solidFill>
                <a:latin typeface="Arial" charset="0"/>
              </a:rPr>
              <a:t>času</a:t>
            </a:r>
          </a:p>
          <a:p>
            <a:pPr>
              <a:spcBef>
                <a:spcPct val="0"/>
              </a:spcBef>
            </a:pPr>
            <a:endParaRPr lang="cs-CZ" altLang="cs-CZ" sz="800" b="1" dirty="0">
              <a:solidFill>
                <a:schemeClr val="tx1"/>
              </a:solidFill>
              <a:latin typeface="Arial" charset="0"/>
              <a:cs typeface="+mn-cs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  <a:cs typeface="+mn-cs"/>
              </a:rPr>
              <a:t>Bezpečnost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	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Bezpečnostní zámek 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dveří/ Ochrana proti úniku vody a proti přepěnění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 smtClean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  <a:cs typeface="+mn-cs"/>
              </a:rPr>
              <a:t>Konstrukce</a:t>
            </a:r>
            <a:endParaRPr lang="cs-CZ" altLang="cs-CZ" sz="800" b="1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  <a:cs typeface="+mn-cs"/>
              </a:rPr>
              <a:t>Dotykový digitální 6místný displej v češtině i slovenštině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  <a:cs typeface="+mn-cs"/>
              </a:rPr>
              <a:t>Eco Power Inverter motor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Materiál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bubnu Nerez/ vany 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Silitech/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Panty dvířek 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vlevo</a:t>
            </a:r>
            <a:endParaRPr lang="cs-CZ" altLang="cs-CZ" sz="800" dirty="0" smtClean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Průměr plnícího otvoru 35 cm / Úhel otevírání dvířek 180°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126078" y="1067303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2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406" y="5753747"/>
            <a:ext cx="720000" cy="720000"/>
          </a:xfrm>
          <a:prstGeom prst="rect">
            <a:avLst/>
          </a:prstGeom>
        </p:spPr>
      </p:pic>
      <p:sp>
        <p:nvSpPr>
          <p:cNvPr id="33" name="TextBox 22"/>
          <p:cNvSpPr txBox="1"/>
          <p:nvPr/>
        </p:nvSpPr>
        <p:spPr>
          <a:xfrm>
            <a:off x="4914901" y="5760049"/>
            <a:ext cx="76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Pára pro oživení prádla, desinfekci </a:t>
            </a:r>
          </a:p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odstranění zápachu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36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3384620"/>
            <a:ext cx="720000" cy="720000"/>
          </a:xfrm>
          <a:prstGeom prst="rect">
            <a:avLst/>
          </a:prstGeom>
        </p:spPr>
      </p:pic>
      <p:sp>
        <p:nvSpPr>
          <p:cNvPr id="37" name="TextBox 22"/>
          <p:cNvSpPr txBox="1"/>
          <p:nvPr/>
        </p:nvSpPr>
        <p:spPr>
          <a:xfrm>
            <a:off x="4904509" y="3477509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Noční praní se sníženou hladinou hluku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39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380" y="1036967"/>
            <a:ext cx="720000" cy="720000"/>
          </a:xfrm>
          <a:prstGeom prst="rect">
            <a:avLst/>
          </a:prstGeom>
        </p:spPr>
      </p:pic>
      <p:sp>
        <p:nvSpPr>
          <p:cNvPr id="40" name="TextBox 22"/>
          <p:cNvSpPr txBox="1"/>
          <p:nvPr/>
        </p:nvSpPr>
        <p:spPr>
          <a:xfrm>
            <a:off x="4952609" y="1131936"/>
            <a:ext cx="6915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</a:t>
            </a:r>
          </a:p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Bluetooth připojení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2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886" y="1829447"/>
            <a:ext cx="720000" cy="720000"/>
          </a:xfrm>
          <a:prstGeom prst="rect">
            <a:avLst/>
          </a:prstGeom>
        </p:spPr>
      </p:pic>
      <p:pic>
        <p:nvPicPr>
          <p:cNvPr id="2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2591447"/>
            <a:ext cx="720000" cy="720000"/>
          </a:xfrm>
          <a:prstGeom prst="rect">
            <a:avLst/>
          </a:prstGeom>
        </p:spPr>
      </p:pic>
      <p:sp>
        <p:nvSpPr>
          <p:cNvPr id="28" name="TextBox 22"/>
          <p:cNvSpPr txBox="1"/>
          <p:nvPr/>
        </p:nvSpPr>
        <p:spPr>
          <a:xfrm>
            <a:off x="4947080" y="2659981"/>
            <a:ext cx="7550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 Power Invertor motor -  tichý chod a silný výkon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34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411" y="4195112"/>
            <a:ext cx="720000" cy="720000"/>
          </a:xfrm>
          <a:prstGeom prst="rect">
            <a:avLst/>
          </a:prstGeom>
        </p:spPr>
      </p:pic>
      <p:sp>
        <p:nvSpPr>
          <p:cNvPr id="42" name="TextBox 22"/>
          <p:cNvSpPr txBox="1"/>
          <p:nvPr/>
        </p:nvSpPr>
        <p:spPr>
          <a:xfrm>
            <a:off x="4925292" y="4184788"/>
            <a:ext cx="720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Perfektní výsledky praní již při 30°C</a:t>
            </a:r>
            <a:endParaRPr lang="cs-CZ" sz="700" b="1" dirty="0">
              <a:solidFill>
                <a:schemeClr val="bg1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5707536" y="4941168"/>
            <a:ext cx="34364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Kód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31019845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endParaRPr lang="cs-CZ" altLang="cs-CZ" sz="800" dirty="0" smtClean="0">
              <a:solidFill>
                <a:prstClr val="black"/>
              </a:solidFill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		8059019076997</a:t>
            </a:r>
          </a:p>
          <a:p>
            <a:pPr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latin typeface="Arial" charset="0"/>
              </a:rPr>
              <a:t>Bílá s černými dvířky a 		chromovaným detailem dvířek</a:t>
            </a:r>
          </a:p>
          <a:p>
            <a:pPr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850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595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530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63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900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650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560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65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0120" y="2255452"/>
            <a:ext cx="720000" cy="72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447" y="2594470"/>
            <a:ext cx="720000" cy="720000"/>
          </a:xfrm>
          <a:prstGeom prst="flowChartConnector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775" y="4184015"/>
            <a:ext cx="720000" cy="720000"/>
          </a:xfrm>
          <a:prstGeom prst="flowChartConnector">
            <a:avLst/>
          </a:prstGeom>
        </p:spPr>
      </p:pic>
      <p:sp>
        <p:nvSpPr>
          <p:cNvPr id="49" name="TextBox 22"/>
          <p:cNvSpPr txBox="1"/>
          <p:nvPr/>
        </p:nvSpPr>
        <p:spPr>
          <a:xfrm>
            <a:off x="4939531" y="1827619"/>
            <a:ext cx="7550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Aplikace </a:t>
            </a:r>
          </a:p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 umožní naskenovat oblečení a navrhne péči o oděvy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775" y="5768975"/>
            <a:ext cx="720000" cy="720000"/>
          </a:xfrm>
          <a:prstGeom prst="flowChartConnector">
            <a:avLst/>
          </a:prstGeom>
        </p:spPr>
      </p:pic>
      <p:pic>
        <p:nvPicPr>
          <p:cNvPr id="5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7" y="4976507"/>
            <a:ext cx="720000" cy="720000"/>
          </a:xfrm>
          <a:prstGeom prst="rect">
            <a:avLst/>
          </a:prstGeom>
        </p:spPr>
      </p:pic>
      <p:sp>
        <p:nvSpPr>
          <p:cNvPr id="58" name="TextBox 22"/>
          <p:cNvSpPr txBox="1"/>
          <p:nvPr/>
        </p:nvSpPr>
        <p:spPr>
          <a:xfrm>
            <a:off x="4901731" y="5056236"/>
            <a:ext cx="77755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Antialergenní péče </a:t>
            </a:r>
          </a:p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bavlněné </a:t>
            </a:r>
          </a:p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dětské </a:t>
            </a:r>
          </a:p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prádlo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015" y="1029335"/>
            <a:ext cx="720000" cy="720000"/>
          </a:xfrm>
          <a:prstGeom prst="flowChartConnector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9"/>
          <a:srcRect l="3022" t="8817" r="4558" b="5317"/>
          <a:stretch/>
        </p:blipFill>
        <p:spPr>
          <a:xfrm>
            <a:off x="4192438" y="1811546"/>
            <a:ext cx="733246" cy="74187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220" y="3384620"/>
            <a:ext cx="720000" cy="720000"/>
          </a:xfrm>
          <a:prstGeom prst="flowChartConnector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015" y="4974165"/>
            <a:ext cx="720000" cy="720000"/>
          </a:xfrm>
          <a:prstGeom prst="flowChartConnector">
            <a:avLst/>
          </a:prstGeom>
        </p:spPr>
      </p:pic>
      <p:pic>
        <p:nvPicPr>
          <p:cNvPr id="43" name="Picture 2" descr="VÃ½sledek obrÃ¡zku pro alexa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3" t="7143" r="25978" b="7619"/>
          <a:stretch/>
        </p:blipFill>
        <p:spPr bwMode="auto">
          <a:xfrm>
            <a:off x="5744701" y="1020368"/>
            <a:ext cx="648000" cy="64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8" descr="VÃ½sledek obrÃ¡zku pro google home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86" r="62359" b="14322"/>
          <a:stretch/>
        </p:blipFill>
        <p:spPr bwMode="auto">
          <a:xfrm>
            <a:off x="6489768" y="1040938"/>
            <a:ext cx="936000" cy="597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Zaoblený obdélník 44"/>
          <p:cNvSpPr/>
          <p:nvPr/>
        </p:nvSpPr>
        <p:spPr>
          <a:xfrm>
            <a:off x="4218264" y="4351938"/>
            <a:ext cx="613407" cy="20789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</a:t>
            </a:r>
            <a:endParaRPr lang="cs-CZ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xmlns="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2019/2014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sp>
        <p:nvSpPr>
          <p:cNvPr id="47" name="Pětiúhelník 46"/>
          <p:cNvSpPr/>
          <p:nvPr/>
        </p:nvSpPr>
        <p:spPr>
          <a:xfrm>
            <a:off x="5785643" y="2008455"/>
            <a:ext cx="1617554" cy="360040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A-15 %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682589" y="1762878"/>
            <a:ext cx="31069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Energetická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spotřeba o 15 % </a:t>
            </a:r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nižší než ve třídě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A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98" t="11195" r="21949" b="10314"/>
          <a:stretch/>
        </p:blipFill>
        <p:spPr>
          <a:xfrm>
            <a:off x="5769952" y="2800602"/>
            <a:ext cx="1557813" cy="2169811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32" b="90092"/>
          <a:stretch/>
        </p:blipFill>
        <p:spPr>
          <a:xfrm>
            <a:off x="8290386" y="913760"/>
            <a:ext cx="705284" cy="679474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274" y="2133546"/>
            <a:ext cx="1388078" cy="277615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1633</TotalTime>
  <Words>79</Words>
  <Application>Microsoft Office PowerPoint</Application>
  <PresentationFormat>Předvádění na obrazovce (4:3)</PresentationFormat>
  <Paragraphs>66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Motiv Office</vt:lpstr>
      <vt:lpstr>HWP 48AMBC7/1-S Předem plněná automatická pračka H-WASH 500 Wifi + Bluetooth připojení, aplikace hOn, All In One 59 min, displej v CZ i SK, pára, Eco Power Inverter motor, A-15 %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Martina Křižáková</cp:lastModifiedBy>
  <cp:revision>141</cp:revision>
  <cp:lastPrinted>2016-03-31T14:41:45Z</cp:lastPrinted>
  <dcterms:created xsi:type="dcterms:W3CDTF">2016-03-31T13:54:55Z</dcterms:created>
  <dcterms:modified xsi:type="dcterms:W3CDTF">2023-07-20T13:56:10Z</dcterms:modified>
</cp:coreProperties>
</file>