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3" autoAdjust="0"/>
    <p:restoredTop sz="94660"/>
  </p:normalViewPr>
  <p:slideViewPr>
    <p:cSldViewPr>
      <p:cViewPr varScale="1">
        <p:scale>
          <a:sx n="82" d="100"/>
          <a:sy n="82" d="100"/>
        </p:scale>
        <p:origin x="198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89661" y="19066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HAIH8IFMCE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Vestavná indukční varná deska </a:t>
            </a:r>
            <a:r>
              <a:rPr lang="cs-CZ" altLang="cs-CZ" sz="1400" dirty="0" err="1">
                <a:latin typeface="Arial" charset="0"/>
              </a:rPr>
              <a:t>Series</a:t>
            </a:r>
            <a:r>
              <a:rPr lang="cs-CZ" altLang="cs-CZ" sz="1400" dirty="0">
                <a:latin typeface="Arial" charset="0"/>
              </a:rPr>
              <a:t> 6 s odsavačem par – šíře 83 cm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4 varné zóny, integrovaný odsavač par (pouze odtah) s funkcí Booster,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Bridge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Zones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, 4x Booster,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Power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Management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95138" y="883509"/>
            <a:ext cx="3946438" cy="5317219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  <a:cs typeface="+mn-cs"/>
              </a:rPr>
              <a:t>Hlavní vlastnosti varné desky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Počet varných zón / induktorů		4 / 4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Celkový příkon (W)			7400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Jištění (A) L / 230V~                    		16 při 3,1kW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Jištění (A) L1, L2 / 400V~		10 při 4,5kW</a:t>
            </a:r>
            <a:endParaRPr lang="cs-CZ" altLang="cs-CZ" sz="800" b="1" dirty="0">
              <a:solidFill>
                <a:srgbClr val="00B05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Jištění (A) L1, L2 / 400V~		16 při 7,4kW - </a:t>
            </a:r>
            <a:r>
              <a:rPr lang="cs-CZ" altLang="cs-CZ" sz="800" b="1" dirty="0">
                <a:latin typeface="Arial" charset="0"/>
              </a:rPr>
              <a:t>bez 				omezení výkonu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Kmitočet sítě (Hz)			50 až 60       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</a:rPr>
              <a:t>Varné zóny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4x zóna – 2100 (B3000) W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Min/Max Ø varné nádoby pro všechny zóny 110/210 mm</a:t>
            </a:r>
            <a:endParaRPr lang="cs-CZ" altLang="cs-CZ" sz="800" b="1" u="sng" dirty="0">
              <a:solidFill>
                <a:prstClr val="black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</a:rPr>
              <a:t>Hlavní vlastnosti odsavače par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Roční spotřeba energie (kWh/rok)		39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Energetická třída			A+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účinnosti proudění tekutin		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účinnosti osvětlení		-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účinnosti tukové filtrace		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Hlučnost (dB(A))			71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b="1" u="sng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  <a:cs typeface="+mn-cs"/>
              </a:rPr>
              <a:t>Funkce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err="1">
                <a:solidFill>
                  <a:prstClr val="black"/>
                </a:solidFill>
                <a:latin typeface="Arial" charset="0"/>
              </a:rPr>
              <a:t>Bridge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800" b="1" dirty="0" err="1">
                <a:solidFill>
                  <a:prstClr val="black"/>
                </a:solidFill>
                <a:latin typeface="Arial" charset="0"/>
              </a:rPr>
              <a:t>Zones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– možnost přepnutí varných zón do kombinovaného fungování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Pot </a:t>
            </a:r>
            <a:r>
              <a:rPr lang="cs-CZ" altLang="cs-CZ" sz="800" b="1" dirty="0" err="1">
                <a:latin typeface="Arial" charset="0"/>
              </a:rPr>
              <a:t>Detector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– automatická detekce hrnců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Power</a:t>
            </a:r>
            <a:r>
              <a:rPr lang="cs-CZ" altLang="cs-CZ" sz="800" b="1" dirty="0">
                <a:latin typeface="Arial" charset="0"/>
              </a:rPr>
              <a:t> Management </a:t>
            </a:r>
            <a:r>
              <a:rPr lang="cs-CZ" altLang="cs-CZ" sz="800" dirty="0">
                <a:latin typeface="Arial" charset="0"/>
              </a:rPr>
              <a:t>–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možnost nastavit maximální příkon na 3,1kW, 4,5kW a 7,4kW pro domácnosti s nízkým jištěním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Automatic</a:t>
            </a:r>
            <a:r>
              <a:rPr lang="cs-CZ" altLang="cs-CZ" sz="800" b="1" dirty="0">
                <a:latin typeface="Arial" charset="0"/>
              </a:rPr>
              <a:t> Heat Up </a:t>
            </a:r>
            <a:r>
              <a:rPr lang="cs-CZ" altLang="cs-CZ" sz="800" dirty="0">
                <a:latin typeface="Arial" charset="0"/>
              </a:rPr>
              <a:t>– automatické zahřátí umožňuje uvést režim rychleji do nastaveného režimu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Keep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warm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– udržuje stálou teplotu ohřívaného pokrmu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Dotykové ovládání 4x </a:t>
            </a:r>
            <a:r>
              <a:rPr lang="cs-CZ" altLang="cs-CZ" sz="800" dirty="0" err="1">
                <a:solidFill>
                  <a:prstClr val="black"/>
                </a:solidFill>
                <a:latin typeface="Arial" charset="0"/>
                <a:cs typeface="+mn-cs"/>
              </a:rPr>
              <a:t>Individual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 </a:t>
            </a:r>
            <a:r>
              <a:rPr lang="cs-CZ" altLang="cs-CZ" sz="800" dirty="0" err="1">
                <a:solidFill>
                  <a:prstClr val="black"/>
                </a:solidFill>
                <a:latin typeface="Arial" charset="0"/>
                <a:cs typeface="+mn-cs"/>
              </a:rPr>
              <a:t>Slider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9 úrovní výkonu + Booster (4x)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Ukazatel zbytkového tepla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Časovač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  <a:cs typeface="+mn-cs"/>
              </a:rPr>
              <a:t>Bezpečnost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Safe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Activation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– ohřev se přeruší v případě nepřítomnosti hrnců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Dětská pojistka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Safety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Shut</a:t>
            </a:r>
            <a:r>
              <a:rPr lang="cs-CZ" altLang="cs-CZ" sz="800" b="1" dirty="0">
                <a:latin typeface="Arial" charset="0"/>
              </a:rPr>
              <a:t> Down</a:t>
            </a:r>
            <a:r>
              <a:rPr lang="cs-CZ" altLang="cs-CZ" sz="800" dirty="0">
                <a:latin typeface="Arial" charset="0"/>
              </a:rPr>
              <a:t> – b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ezpečnostní automatické vypnutí v případě dlouhodobé nečinnosti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Ochrana před přehřátím a při vylití tekutin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</a:rPr>
              <a:t>Integrovaný odsavač par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8 úrovní výkonu + Booster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Odtah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Časovač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Tukový filtr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33803038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EAN		8059019039145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Barva		Černé sklo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výrobku V × Š × H (mm)	210 × 830 × 510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25,1</a:t>
            </a:r>
            <a:endParaRPr lang="cs-CZ" altLang="cs-CZ" sz="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× Š × H (mm)	</a:t>
            </a:r>
            <a:r>
              <a:rPr lang="cs-CZ" altLang="cs-CZ" sz="800" dirty="0">
                <a:latin typeface="Arial" charset="0"/>
                <a:cs typeface="+mn-cs"/>
              </a:rPr>
              <a:t>506 × 915 × 515</a:t>
            </a:r>
            <a:endParaRPr lang="cs-CZ" altLang="cs-CZ" sz="800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34,7</a:t>
            </a:r>
            <a:endParaRPr lang="cs-CZ" altLang="cs-CZ" sz="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D450ACF-AFF9-4368-BE0D-2ED335D76B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7" t="7562" r="5501" b="8639"/>
          <a:stretch/>
        </p:blipFill>
        <p:spPr>
          <a:xfrm>
            <a:off x="5806215" y="1005971"/>
            <a:ext cx="3225510" cy="2016224"/>
          </a:xfrm>
          <a:prstGeom prst="rect">
            <a:avLst/>
          </a:prstGeom>
        </p:spPr>
      </p:pic>
      <p:pic>
        <p:nvPicPr>
          <p:cNvPr id="38" name="Obrázek 37">
            <a:extLst>
              <a:ext uri="{FF2B5EF4-FFF2-40B4-BE49-F238E27FC236}">
                <a16:creationId xmlns:a16="http://schemas.microsoft.com/office/drawing/2014/main" id="{083842A9-0D8B-448B-9CC2-640FA8283A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5578" y="1484784"/>
            <a:ext cx="723480" cy="529299"/>
          </a:xfrm>
          <a:prstGeom prst="rect">
            <a:avLst/>
          </a:prstGeom>
        </p:spPr>
      </p:pic>
      <p:pic>
        <p:nvPicPr>
          <p:cNvPr id="39" name="Obrázek 38">
            <a:extLst>
              <a:ext uri="{FF2B5EF4-FFF2-40B4-BE49-F238E27FC236}">
                <a16:creationId xmlns:a16="http://schemas.microsoft.com/office/drawing/2014/main" id="{76004DCC-7F58-4446-9F79-888585ED0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8834" y="2467755"/>
            <a:ext cx="707182" cy="673213"/>
          </a:xfrm>
          <a:prstGeom prst="rect">
            <a:avLst/>
          </a:prstGeom>
        </p:spPr>
      </p:pic>
      <p:sp>
        <p:nvSpPr>
          <p:cNvPr id="41" name="TextovéPole 40">
            <a:extLst>
              <a:ext uri="{FF2B5EF4-FFF2-40B4-BE49-F238E27FC236}">
                <a16:creationId xmlns:a16="http://schemas.microsoft.com/office/drawing/2014/main" id="{FFB7612F-78BA-482F-B324-B6D68192941A}"/>
              </a:ext>
            </a:extLst>
          </p:cNvPr>
          <p:cNvSpPr txBox="1"/>
          <p:nvPr/>
        </p:nvSpPr>
        <p:spPr>
          <a:xfrm>
            <a:off x="4809441" y="1455643"/>
            <a:ext cx="782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Ovládání</a:t>
            </a:r>
          </a:p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4x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Slider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EBA9DAD2-216C-4382-8481-A13DC917BBA5}"/>
              </a:ext>
            </a:extLst>
          </p:cNvPr>
          <p:cNvSpPr txBox="1"/>
          <p:nvPr/>
        </p:nvSpPr>
        <p:spPr>
          <a:xfrm>
            <a:off x="4717944" y="2542790"/>
            <a:ext cx="993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Booster pro všechny čtyři zóny a odsavač par</a:t>
            </a:r>
          </a:p>
        </p:txBody>
      </p:sp>
      <p:pic>
        <p:nvPicPr>
          <p:cNvPr id="14" name="Immagine 32">
            <a:extLst>
              <a:ext uri="{FF2B5EF4-FFF2-40B4-BE49-F238E27FC236}">
                <a16:creationId xmlns:a16="http://schemas.microsoft.com/office/drawing/2014/main" id="{DBC6232B-3DF7-4C27-8A6F-C5C8AC2303B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</a:blip>
          <a:srcRect l="16515" t="10866" r="50169" b="72873"/>
          <a:stretch/>
        </p:blipFill>
        <p:spPr>
          <a:xfrm>
            <a:off x="4268019" y="3594640"/>
            <a:ext cx="256714" cy="263384"/>
          </a:xfrm>
          <a:prstGeom prst="ellipse">
            <a:avLst/>
          </a:prstGeom>
        </p:spPr>
      </p:pic>
      <p:pic>
        <p:nvPicPr>
          <p:cNvPr id="15" name="Immagine 32">
            <a:extLst>
              <a:ext uri="{FF2B5EF4-FFF2-40B4-BE49-F238E27FC236}">
                <a16:creationId xmlns:a16="http://schemas.microsoft.com/office/drawing/2014/main" id="{A1E99277-C657-4D60-A89A-76D5C75703B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</a:blip>
          <a:srcRect l="16515" t="10866" r="50169" b="72873"/>
          <a:stretch/>
        </p:blipFill>
        <p:spPr>
          <a:xfrm>
            <a:off x="4268019" y="3907813"/>
            <a:ext cx="256714" cy="263384"/>
          </a:xfrm>
          <a:prstGeom prst="ellipse">
            <a:avLst/>
          </a:prstGeom>
        </p:spPr>
      </p:pic>
      <p:sp>
        <p:nvSpPr>
          <p:cNvPr id="16" name="TextovéPole 15">
            <a:extLst>
              <a:ext uri="{FF2B5EF4-FFF2-40B4-BE49-F238E27FC236}">
                <a16:creationId xmlns:a16="http://schemas.microsoft.com/office/drawing/2014/main" id="{D7960BA0-3F07-4F79-B85C-793CD93AB584}"/>
              </a:ext>
            </a:extLst>
          </p:cNvPr>
          <p:cNvSpPr txBox="1"/>
          <p:nvPr/>
        </p:nvSpPr>
        <p:spPr>
          <a:xfrm>
            <a:off x="4868376" y="3625402"/>
            <a:ext cx="707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Bridge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Zones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5617053E-981B-4362-A5ED-2C8EC593F16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7" t="7562" r="5501" b="8639"/>
          <a:stretch/>
        </p:blipFill>
        <p:spPr>
          <a:xfrm>
            <a:off x="5806215" y="3031393"/>
            <a:ext cx="3225510" cy="2016224"/>
          </a:xfrm>
          <a:prstGeom prst="rect">
            <a:avLst/>
          </a:prstGeom>
        </p:spPr>
      </p:pic>
      <p:pic>
        <p:nvPicPr>
          <p:cNvPr id="21" name="Immagine 32">
            <a:extLst>
              <a:ext uri="{FF2B5EF4-FFF2-40B4-BE49-F238E27FC236}">
                <a16:creationId xmlns:a16="http://schemas.microsoft.com/office/drawing/2014/main" id="{45106CE0-D30A-4F60-8A1B-BCDC9D8C958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6515" t="10866" r="50169" b="72873"/>
          <a:stretch/>
        </p:blipFill>
        <p:spPr>
          <a:xfrm>
            <a:off x="6043511" y="3241729"/>
            <a:ext cx="710217" cy="728670"/>
          </a:xfrm>
          <a:prstGeom prst="ellipse">
            <a:avLst/>
          </a:prstGeom>
        </p:spPr>
      </p:pic>
      <p:pic>
        <p:nvPicPr>
          <p:cNvPr id="22" name="Immagine 32">
            <a:extLst>
              <a:ext uri="{FF2B5EF4-FFF2-40B4-BE49-F238E27FC236}">
                <a16:creationId xmlns:a16="http://schemas.microsoft.com/office/drawing/2014/main" id="{DBBD0B8C-904C-4B6C-9AF4-56FEAD326CA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6515" t="10866" r="50169" b="72873"/>
          <a:stretch/>
        </p:blipFill>
        <p:spPr>
          <a:xfrm>
            <a:off x="6043511" y="4001748"/>
            <a:ext cx="710217" cy="728670"/>
          </a:xfrm>
          <a:prstGeom prst="ellipse">
            <a:avLst/>
          </a:prstGeom>
        </p:spPr>
      </p:pic>
      <p:pic>
        <p:nvPicPr>
          <p:cNvPr id="23" name="Immagine 32">
            <a:extLst>
              <a:ext uri="{FF2B5EF4-FFF2-40B4-BE49-F238E27FC236}">
                <a16:creationId xmlns:a16="http://schemas.microsoft.com/office/drawing/2014/main" id="{9195E1E0-E7FA-465F-A063-50FA772AED2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6515" t="10866" r="50169" b="72873"/>
          <a:stretch/>
        </p:blipFill>
        <p:spPr>
          <a:xfrm>
            <a:off x="8021753" y="3241729"/>
            <a:ext cx="710217" cy="728670"/>
          </a:xfrm>
          <a:prstGeom prst="ellipse">
            <a:avLst/>
          </a:prstGeom>
        </p:spPr>
      </p:pic>
      <p:pic>
        <p:nvPicPr>
          <p:cNvPr id="24" name="Immagine 32">
            <a:extLst>
              <a:ext uri="{FF2B5EF4-FFF2-40B4-BE49-F238E27FC236}">
                <a16:creationId xmlns:a16="http://schemas.microsoft.com/office/drawing/2014/main" id="{B1F3A34D-8809-421D-A9BB-A2FA1553F1D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6515" t="10866" r="50169" b="72873"/>
          <a:stretch/>
        </p:blipFill>
        <p:spPr>
          <a:xfrm>
            <a:off x="8021753" y="4001748"/>
            <a:ext cx="710217" cy="72867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1747CF-528E-4FB1-8821-D297DBD7BA7C}">
  <ds:schemaRefs>
    <ds:schemaRef ds:uri="http://schemas.openxmlformats.org/package/2006/metadata/core-properties"/>
    <ds:schemaRef ds:uri="http://purl.org/dc/dcmitype/"/>
    <ds:schemaRef ds:uri="b4af0723-3826-4aee-ba08-906e8dce3040"/>
    <ds:schemaRef ds:uri="http://purl.org/dc/terms/"/>
    <ds:schemaRef ds:uri="a09af93a-bc92-4cce-8ba3-c8fdbed82e22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3741</TotalTime>
  <Words>391</Words>
  <Application>Microsoft Office PowerPoint</Application>
  <PresentationFormat>Předvádění na obrazovce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Kristýna Kopecká</cp:lastModifiedBy>
  <cp:revision>297</cp:revision>
  <cp:lastPrinted>2016-05-31T13:00:02Z</cp:lastPrinted>
  <dcterms:created xsi:type="dcterms:W3CDTF">2015-07-16T11:02:07Z</dcterms:created>
  <dcterms:modified xsi:type="dcterms:W3CDTF">2022-01-13T08:57:21Z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