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5" r:id="rId3"/>
    <p:sldId id="264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6" autoAdjust="0"/>
    <p:restoredTop sz="94684" autoAdjust="0"/>
  </p:normalViewPr>
  <p:slideViewPr>
    <p:cSldViewPr>
      <p:cViewPr>
        <p:scale>
          <a:sx n="110" d="100"/>
          <a:sy n="110" d="100"/>
        </p:scale>
        <p:origin x="-17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F88E2-DFC0-42AF-9720-2361E34EAF79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E4273-A489-4915-9E0F-F18AF49BD9F0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59600" y="188913"/>
            <a:ext cx="1924050" cy="58785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82688" y="188913"/>
            <a:ext cx="5624512" cy="58785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FB32A-D979-4660-8E9E-5E7C5BD80EA5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D0E99-F7F0-4EFA-8E73-8BB2AD6E4B9A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DFF44-7F82-4264-AE21-07A3C603044C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77190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1750" y="1600200"/>
            <a:ext cx="377190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42580-7713-4B8E-8B27-9A88D8C57F6A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4D52F-B5D7-4722-861C-5D352A4FB0A0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C5921-1B7C-46C6-A3B9-FAE4DB55022B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14650-A099-4CA0-B831-4247635B4937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B7D72-D0EF-4C0E-8CF0-1965815F6F75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A4359-B50E-455E-99DC-2F6C663917E0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SilverBullet:Users:therezelefevre:Documents:1%20-%20ON%20THE%20GO%20[13]:1%20-%20DOSSIERS%20:SEB%20IDENTIT&#201;%20GROUPE:11&#176;%20CHARTE:01%20-%20CALAGES:PRES%20POWER%20PONT:CALAGE:IMPORTLOGO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2688" y="188913"/>
            <a:ext cx="7680325" cy="6477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6962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953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>
                <a:latin typeface="Arial" charset="0"/>
                <a:ea typeface="ＭＳ Ｐゴシック" pitchFamily="1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775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Arial" charset="0"/>
                <a:ea typeface="ＭＳ Ｐゴシック" pitchFamily="1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2775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Arial" charset="0"/>
                <a:ea typeface="ＭＳ Ｐゴシック" pitchFamily="1" charset="-128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74478-C53C-4C9E-9C32-FBAAD172B6F4}" type="slidenum">
              <a:rPr lang="fr-FR" altLang="ja-JP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  <p:pic>
        <p:nvPicPr>
          <p:cNvPr id="1031" name="Picture 7" descr="SilverBullet:Users:therezelefevre:Documents:1 - ON THE GO [13]:1 - DOSSIERS :SEB IDENTITÉ GROUPE:11° CHARTE:01 - CALAGES:PRES POWER PONT:CALAGE:IMPORTLOGO.jpg"/>
          <p:cNvPicPr>
            <a:picLocks noChangeAspect="1" noChangeArrowheads="1"/>
          </p:cNvPicPr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0" y="0"/>
            <a:ext cx="1109663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11"/>
        </a:buClr>
        <a:buFont typeface="Wingdings 2" pitchFamily="18" charset="2"/>
        <a:buChar char="¢"/>
        <a:defRPr sz="2400" b="1">
          <a:solidFill>
            <a:srgbClr val="8E858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¡"/>
        <a:defRPr sz="2000" b="1">
          <a:solidFill>
            <a:srgbClr val="8E858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¡"/>
        <a:defRPr sz="1900" b="1">
          <a:solidFill>
            <a:srgbClr val="8E858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 b="1">
          <a:solidFill>
            <a:srgbClr val="8E858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 b="1">
          <a:solidFill>
            <a:srgbClr val="8E858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900" b="1">
          <a:solidFill>
            <a:srgbClr val="8E858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900" b="1">
          <a:solidFill>
            <a:srgbClr val="8E858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900" b="1">
          <a:solidFill>
            <a:srgbClr val="8E858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900" b="1">
          <a:solidFill>
            <a:srgbClr val="8E858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03350" y="0"/>
            <a:ext cx="7740650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Rowenta automatická kulma SO CURLS CF3710 </a:t>
            </a: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1403350" y="0"/>
            <a:ext cx="0" cy="616585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4211960" y="620688"/>
            <a:ext cx="493204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66700" fontAlgn="ctr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b="1" dirty="0" smtClean="0">
                <a:solidFill>
                  <a:srgbClr val="8E8581"/>
                </a:solidFill>
                <a:latin typeface="Calibri" pitchFamily="34" charset="0"/>
              </a:rPr>
              <a:t>Automatická kulma pro okouzlující </a:t>
            </a:r>
            <a:r>
              <a:rPr lang="cs-CZ" sz="15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vlny</a:t>
            </a:r>
          </a:p>
          <a:p>
            <a:pPr marL="273050" indent="-266700" fontAlgn="ctr">
              <a:buClr>
                <a:srgbClr val="CE1111"/>
              </a:buClr>
              <a:buFont typeface="Wingdings 2" pitchFamily="18" charset="2"/>
              <a:buChar char="¢"/>
            </a:pPr>
            <a:r>
              <a:rPr lang="en-US" sz="1500" b="1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INSTANT CURLING SYST</a:t>
            </a:r>
            <a:r>
              <a:rPr lang="cs-CZ" sz="1500" b="1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É</a:t>
            </a:r>
            <a:r>
              <a:rPr lang="en-US" sz="1500" b="1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cs-CZ" sz="1500" b="1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automaticky natáčí vlasy a vytváří okouzlující vlny během okamžiku</a:t>
            </a:r>
            <a:endParaRPr lang="cs-CZ" sz="1500" b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273050" indent="-266700" fontAlgn="ctr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b="1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Optimální doba natáčení</a:t>
            </a:r>
            <a:r>
              <a:rPr lang="cs-CZ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: elektronická kontrola času se zvukovým signálem, zabraňuje přehřátí vlasu – 4 polohy (6s - 8s - 10s - 12s)</a:t>
            </a:r>
          </a:p>
          <a:p>
            <a:pPr marL="273050" indent="-266700" fontAlgn="ctr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b="1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Ideální šetrná teplota </a:t>
            </a:r>
            <a:r>
              <a:rPr lang="cs-CZ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pro zdraví vlasů a dokonalý výsledek - </a:t>
            </a:r>
            <a:r>
              <a:rPr lang="en-US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cs-CZ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 nastavení:</a:t>
            </a:r>
            <a:endParaRPr lang="en-US" sz="1500" dirty="0" smtClean="0">
              <a:solidFill>
                <a:srgbClr val="8E8581"/>
              </a:solidFill>
              <a:latin typeface="Calibri" pitchFamily="34" charset="0"/>
              <a:cs typeface="Calibri" pitchFamily="34" charset="0"/>
            </a:endParaRPr>
          </a:p>
          <a:p>
            <a:pPr marL="730250" lvl="3" indent="-266700">
              <a:buClr>
                <a:srgbClr val="CE1111"/>
              </a:buClr>
              <a:buFont typeface="Wingdings 2" pitchFamily="18" charset="2"/>
              <a:buChar char="¢"/>
            </a:pPr>
            <a:r>
              <a:rPr lang="en-US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1-</a:t>
            </a:r>
            <a:r>
              <a:rPr lang="cs-CZ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jemné vlasy</a:t>
            </a:r>
            <a:r>
              <a:rPr lang="en-US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cs-CZ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17</a:t>
            </a:r>
            <a:r>
              <a:rPr lang="en-US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0°C</a:t>
            </a:r>
          </a:p>
          <a:p>
            <a:pPr marL="730250" lvl="3" indent="-266700">
              <a:buClr>
                <a:srgbClr val="CE1111"/>
              </a:buClr>
              <a:buFont typeface="Wingdings 2" pitchFamily="18" charset="2"/>
              <a:buChar char="¢"/>
            </a:pPr>
            <a:r>
              <a:rPr lang="en-US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2- </a:t>
            </a:r>
            <a:r>
              <a:rPr lang="cs-CZ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normální vlasy</a:t>
            </a:r>
            <a:r>
              <a:rPr lang="en-US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cs-CZ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20</a:t>
            </a:r>
            <a:r>
              <a:rPr lang="en-US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0°C</a:t>
            </a:r>
          </a:p>
          <a:p>
            <a:pPr marL="730250" lvl="3" indent="-266700">
              <a:buClr>
                <a:srgbClr val="CE1111"/>
              </a:buClr>
              <a:buFont typeface="Wingdings 2" pitchFamily="18" charset="2"/>
              <a:buChar char="¢"/>
            </a:pPr>
            <a:r>
              <a:rPr lang="en-US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3- </a:t>
            </a:r>
            <a:r>
              <a:rPr lang="cs-CZ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silné vlasy</a:t>
            </a:r>
            <a:r>
              <a:rPr lang="en-US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cs-CZ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230</a:t>
            </a:r>
            <a:r>
              <a:rPr lang="en-US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°C</a:t>
            </a:r>
            <a:endParaRPr lang="cs-CZ" sz="1500" dirty="0" smtClean="0">
              <a:solidFill>
                <a:srgbClr val="8E8581"/>
              </a:solidFill>
              <a:latin typeface="Calibri" pitchFamily="34" charset="0"/>
              <a:cs typeface="Calibri" pitchFamily="34" charset="0"/>
            </a:endParaRPr>
          </a:p>
          <a:p>
            <a:pPr marL="273050" lvl="2" indent="-266700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b="1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Nový, speciálně vyvinutý ergonomický tvar umožňuje příjemnou manipulaci bez zatížení zápěstí ve </a:t>
            </a:r>
            <a:r>
              <a:rPr lang="cs-CZ" sz="1500" b="1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vertikálním směru, </a:t>
            </a:r>
            <a:r>
              <a:rPr lang="cs-CZ" sz="150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usnadňuje </a:t>
            </a:r>
            <a:r>
              <a:rPr lang="cs-CZ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umístění pramene vlasů a urychluje natáčení</a:t>
            </a:r>
          </a:p>
          <a:p>
            <a:pPr marL="273050" lvl="2" indent="-266700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b="1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Keramický turmalínový povrch</a:t>
            </a:r>
            <a:r>
              <a:rPr lang="cs-CZ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500" b="1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cs-CZ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 přirozenou </a:t>
            </a:r>
            <a:r>
              <a:rPr lang="cs-CZ" sz="1500" b="1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ionizací </a:t>
            </a:r>
            <a:r>
              <a:rPr lang="cs-CZ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chrání vlas, uhlazuje ho, zabraňuje </a:t>
            </a:r>
            <a:r>
              <a:rPr lang="cs-CZ" sz="1500" dirty="0" err="1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krepatění</a:t>
            </a:r>
            <a:r>
              <a:rPr lang="cs-CZ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 a dodává mu zářivý lesk</a:t>
            </a:r>
          </a:p>
          <a:p>
            <a:pPr marL="273050" lvl="2" indent="-266700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b="1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3 druhy rotace</a:t>
            </a:r>
            <a:r>
              <a:rPr lang="cs-CZ" sz="1500" dirty="0" smtClean="0">
                <a:solidFill>
                  <a:srgbClr val="8E8581"/>
                </a:solidFill>
                <a:latin typeface="Calibri" pitchFamily="34" charset="0"/>
              </a:rPr>
              <a:t>: </a:t>
            </a:r>
            <a:r>
              <a:rPr lang="cs-CZ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vyberte si pevné vlny, zvlněné kadeře nebo volné vlny, ideální pro přirozený každodenní styling </a:t>
            </a:r>
          </a:p>
          <a:p>
            <a:pPr marL="273050" lvl="2" indent="-266700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Kontrolka připravenosti k provozu</a:t>
            </a:r>
          </a:p>
          <a:p>
            <a:pPr marL="273050" lvl="2" indent="-266700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Rychlý čas </a:t>
            </a:r>
            <a:r>
              <a:rPr lang="cs-CZ" sz="1500" dirty="0" err="1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nahřátí</a:t>
            </a:r>
            <a:r>
              <a:rPr lang="cs-CZ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 do 30s</a:t>
            </a:r>
          </a:p>
          <a:p>
            <a:pPr marL="273050" lvl="2" indent="-266700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Automatické vypnutí po 1h</a:t>
            </a:r>
          </a:p>
          <a:p>
            <a:pPr marL="273050" lvl="2" indent="-266700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Úsporný režim – po 20min teplota klesá na </a:t>
            </a:r>
            <a:r>
              <a:rPr lang="en-US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50°C</a:t>
            </a:r>
            <a:r>
              <a:rPr lang="cs-CZ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73050" lvl="2" indent="-266700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Otočná šňůra 1,8 m pro snadnou manipulaci</a:t>
            </a:r>
          </a:p>
          <a:p>
            <a:pPr marL="273050" lvl="2" indent="-266700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dirty="0" smtClean="0">
                <a:solidFill>
                  <a:srgbClr val="8E8581"/>
                </a:solidFill>
                <a:latin typeface="Calibri" pitchFamily="34" charset="0"/>
                <a:cs typeface="Calibri" pitchFamily="34" charset="0"/>
              </a:rPr>
              <a:t>Příslušenství na čištění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1068455" cy="106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Image 7" descr="temperature settings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01008"/>
            <a:ext cx="1043608" cy="1086204"/>
          </a:xfrm>
          <a:prstGeom prst="rect">
            <a:avLst/>
          </a:prstGeom>
        </p:spPr>
      </p:pic>
      <p:pic>
        <p:nvPicPr>
          <p:cNvPr id="21" name="Image 9" descr="timer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492896"/>
            <a:ext cx="1060630" cy="1052773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0" y="4509120"/>
            <a:ext cx="1380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1475656" y="548680"/>
            <a:ext cx="16619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6419435"/>
            <a:ext cx="2555776" cy="43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 t="17428"/>
          <a:stretch>
            <a:fillRect/>
          </a:stretch>
        </p:blipFill>
        <p:spPr bwMode="auto">
          <a:xfrm rot="8122815">
            <a:off x="1001217" y="2871803"/>
            <a:ext cx="3861350" cy="228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179512" y="5373216"/>
            <a:ext cx="1008112" cy="99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9" y="4221088"/>
            <a:ext cx="650106" cy="24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03350" y="0"/>
            <a:ext cx="7740650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Rowenta automatická kulma SO CURLS CF3710 </a:t>
            </a: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1403350" y="0"/>
            <a:ext cx="0" cy="616585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4211960" y="620688"/>
            <a:ext cx="493204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66700" fontAlgn="ctr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b="1" dirty="0">
                <a:solidFill>
                  <a:srgbClr val="8E8581"/>
                </a:solidFill>
                <a:latin typeface="Calibri" pitchFamily="34" charset="0"/>
              </a:rPr>
              <a:t>Automatická kulma </a:t>
            </a:r>
            <a:r>
              <a:rPr lang="cs-CZ" sz="1500" b="1" dirty="0" err="1">
                <a:solidFill>
                  <a:srgbClr val="8E8581"/>
                </a:solidFill>
                <a:latin typeface="Calibri" pitchFamily="34" charset="0"/>
              </a:rPr>
              <a:t>pre</a:t>
            </a:r>
            <a:r>
              <a:rPr lang="cs-CZ" sz="150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500" b="1" dirty="0" err="1">
                <a:solidFill>
                  <a:srgbClr val="8E8581"/>
                </a:solidFill>
                <a:latin typeface="Calibri" pitchFamily="34" charset="0"/>
              </a:rPr>
              <a:t>očarujúce</a:t>
            </a:r>
            <a:r>
              <a:rPr lang="cs-CZ" sz="1500" b="1" dirty="0">
                <a:solidFill>
                  <a:srgbClr val="8E8581"/>
                </a:solidFill>
                <a:latin typeface="Calibri" pitchFamily="34" charset="0"/>
              </a:rPr>
              <a:t> vlny</a:t>
            </a:r>
          </a:p>
          <a:p>
            <a:pPr marL="273050" indent="-266700" fontAlgn="ctr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b="1" dirty="0">
                <a:solidFill>
                  <a:srgbClr val="8E8581"/>
                </a:solidFill>
                <a:latin typeface="Calibri" pitchFamily="34" charset="0"/>
              </a:rPr>
              <a:t>INSTANT CURLING SYSTÉM 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automaticky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natáča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vlasy a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vytvára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očarujúce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vlny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behom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okamihu</a:t>
            </a:r>
            <a:endParaRPr lang="cs-CZ" sz="1500" dirty="0">
              <a:solidFill>
                <a:srgbClr val="8E8581"/>
              </a:solidFill>
              <a:latin typeface="Calibri" pitchFamily="34" charset="0"/>
            </a:endParaRPr>
          </a:p>
          <a:p>
            <a:pPr marL="273050" indent="-266700" fontAlgn="ctr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b="1" dirty="0" err="1">
                <a:solidFill>
                  <a:srgbClr val="8E8581"/>
                </a:solidFill>
                <a:latin typeface="Calibri" pitchFamily="34" charset="0"/>
              </a:rPr>
              <a:t>Optimálna</a:t>
            </a:r>
            <a:r>
              <a:rPr lang="cs-CZ" sz="1500" b="1" dirty="0">
                <a:solidFill>
                  <a:srgbClr val="8E8581"/>
                </a:solidFill>
                <a:latin typeface="Calibri" pitchFamily="34" charset="0"/>
              </a:rPr>
              <a:t> doba </a:t>
            </a:r>
            <a:r>
              <a:rPr lang="cs-CZ" sz="1500" b="1" dirty="0" err="1">
                <a:solidFill>
                  <a:srgbClr val="8E8581"/>
                </a:solidFill>
                <a:latin typeface="Calibri" pitchFamily="34" charset="0"/>
              </a:rPr>
              <a:t>natáčania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: elektronická kontrola času so zvukovým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signálom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, zabraňuje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prehriatiu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500" dirty="0" smtClean="0">
                <a:solidFill>
                  <a:srgbClr val="8E8581"/>
                </a:solidFill>
                <a:latin typeface="Calibri" pitchFamily="34" charset="0"/>
              </a:rPr>
              <a:t>vlasu 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- 4 polohy (6s - 8s - 10s - 12s)</a:t>
            </a:r>
          </a:p>
          <a:p>
            <a:pPr marL="273050" indent="-266700" fontAlgn="ctr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b="1" dirty="0">
                <a:solidFill>
                  <a:srgbClr val="8E8581"/>
                </a:solidFill>
                <a:latin typeface="Calibri" pitchFamily="34" charset="0"/>
              </a:rPr>
              <a:t>Ideálna šetrná teplota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pre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zdravie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vlasov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a dokonalý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výsledok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- 3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nastavenia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:</a:t>
            </a:r>
          </a:p>
          <a:p>
            <a:pPr marL="730250" lvl="1" indent="-266700" fontAlgn="ctr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1-jemné vlasy: 170 ° C</a:t>
            </a:r>
          </a:p>
          <a:p>
            <a:pPr marL="730250" lvl="1" indent="-266700" fontAlgn="ctr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2-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normálne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vlasy: 200 ° C</a:t>
            </a:r>
          </a:p>
          <a:p>
            <a:pPr marL="730250" lvl="1" indent="-266700" fontAlgn="ctr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3- silné vlasy: 230 ° C</a:t>
            </a:r>
          </a:p>
          <a:p>
            <a:pPr marL="273050" indent="-266700" fontAlgn="ctr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b="1" dirty="0">
                <a:solidFill>
                  <a:srgbClr val="8E8581"/>
                </a:solidFill>
                <a:latin typeface="Calibri" pitchFamily="34" charset="0"/>
              </a:rPr>
              <a:t>Nový, </a:t>
            </a:r>
            <a:r>
              <a:rPr lang="cs-CZ" sz="1500" b="1" dirty="0" err="1">
                <a:solidFill>
                  <a:srgbClr val="8E8581"/>
                </a:solidFill>
                <a:latin typeface="Calibri" pitchFamily="34" charset="0"/>
              </a:rPr>
              <a:t>špeciálne</a:t>
            </a:r>
            <a:r>
              <a:rPr lang="cs-CZ" sz="1500" b="1" dirty="0">
                <a:solidFill>
                  <a:srgbClr val="8E8581"/>
                </a:solidFill>
                <a:latin typeface="Calibri" pitchFamily="34" charset="0"/>
              </a:rPr>
              <a:t> vyvinutý ergonomický tvar umožňuje </a:t>
            </a:r>
            <a:r>
              <a:rPr lang="cs-CZ" sz="1500" b="1" dirty="0" err="1">
                <a:solidFill>
                  <a:srgbClr val="8E8581"/>
                </a:solidFill>
                <a:latin typeface="Calibri" pitchFamily="34" charset="0"/>
              </a:rPr>
              <a:t>príjemnú</a:t>
            </a:r>
            <a:r>
              <a:rPr lang="cs-CZ" sz="150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500" b="1" dirty="0" err="1">
                <a:solidFill>
                  <a:srgbClr val="8E8581"/>
                </a:solidFill>
                <a:latin typeface="Calibri" pitchFamily="34" charset="0"/>
              </a:rPr>
              <a:t>manipuláciu</a:t>
            </a:r>
            <a:r>
              <a:rPr lang="cs-CZ" sz="1500" b="1" dirty="0">
                <a:solidFill>
                  <a:srgbClr val="8E8581"/>
                </a:solidFill>
                <a:latin typeface="Calibri" pitchFamily="34" charset="0"/>
              </a:rPr>
              <a:t> bez </a:t>
            </a:r>
            <a:r>
              <a:rPr lang="cs-CZ" sz="1500" b="1" dirty="0" err="1">
                <a:solidFill>
                  <a:srgbClr val="8E8581"/>
                </a:solidFill>
                <a:latin typeface="Calibri" pitchFamily="34" charset="0"/>
              </a:rPr>
              <a:t>zaťaženia</a:t>
            </a:r>
            <a:r>
              <a:rPr lang="cs-CZ" sz="150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500" b="1" dirty="0" err="1">
                <a:solidFill>
                  <a:srgbClr val="8E8581"/>
                </a:solidFill>
                <a:latin typeface="Calibri" pitchFamily="34" charset="0"/>
              </a:rPr>
              <a:t>zápästia</a:t>
            </a:r>
            <a:r>
              <a:rPr lang="cs-CZ" sz="150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500" b="1" dirty="0" err="1">
                <a:solidFill>
                  <a:srgbClr val="8E8581"/>
                </a:solidFill>
                <a:latin typeface="Calibri" pitchFamily="34" charset="0"/>
              </a:rPr>
              <a:t>vo</a:t>
            </a:r>
            <a:r>
              <a:rPr lang="cs-CZ" sz="150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500" b="1" dirty="0" err="1">
                <a:solidFill>
                  <a:srgbClr val="8E8581"/>
                </a:solidFill>
                <a:latin typeface="Calibri" pitchFamily="34" charset="0"/>
              </a:rPr>
              <a:t>vertikálnom</a:t>
            </a:r>
            <a:r>
              <a:rPr lang="cs-CZ" sz="150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500" b="1" dirty="0" err="1">
                <a:solidFill>
                  <a:srgbClr val="8E8581"/>
                </a:solidFill>
                <a:latin typeface="Calibri" pitchFamily="34" charset="0"/>
              </a:rPr>
              <a:t>smere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,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uľahčuje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umiestnenie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prameňa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vlasov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a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urýchľuje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natáčanie</a:t>
            </a:r>
            <a:endParaRPr lang="cs-CZ" sz="1500" dirty="0">
              <a:solidFill>
                <a:srgbClr val="8E8581"/>
              </a:solidFill>
              <a:latin typeface="Calibri" pitchFamily="34" charset="0"/>
            </a:endParaRPr>
          </a:p>
          <a:p>
            <a:pPr marL="273050" indent="-266700" fontAlgn="ctr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b="1" dirty="0">
                <a:solidFill>
                  <a:srgbClr val="8E8581"/>
                </a:solidFill>
                <a:latin typeface="Calibri" pitchFamily="34" charset="0"/>
              </a:rPr>
              <a:t>Keramický turmalínový povrch s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prirodzenou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500" b="1" dirty="0" err="1">
                <a:solidFill>
                  <a:srgbClr val="8E8581"/>
                </a:solidFill>
                <a:latin typeface="Calibri" pitchFamily="34" charset="0"/>
              </a:rPr>
              <a:t>ionizáciou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chráni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vlas,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uhladzuje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ho, zabraňuje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krepovateniu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a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dodáva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mu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žiarivý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lesk</a:t>
            </a:r>
          </a:p>
          <a:p>
            <a:pPr marL="273050" indent="-266700" fontAlgn="ctr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b="1" dirty="0">
                <a:solidFill>
                  <a:srgbClr val="8E8581"/>
                </a:solidFill>
                <a:latin typeface="Calibri" pitchFamily="34" charset="0"/>
              </a:rPr>
              <a:t>3 druhy </a:t>
            </a:r>
            <a:r>
              <a:rPr lang="cs-CZ" sz="1500" b="1" dirty="0" err="1">
                <a:solidFill>
                  <a:srgbClr val="8E8581"/>
                </a:solidFill>
                <a:latin typeface="Calibri" pitchFamily="34" charset="0"/>
              </a:rPr>
              <a:t>rotácie</a:t>
            </a:r>
            <a:r>
              <a:rPr lang="cs-CZ" sz="1500" b="1" dirty="0">
                <a:solidFill>
                  <a:srgbClr val="8E8581"/>
                </a:solidFill>
                <a:latin typeface="Calibri" pitchFamily="34" charset="0"/>
              </a:rPr>
              <a:t>: 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vyberte si pevné vlny,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zvlnené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kadere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alebo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voľné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vlny, ideálny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pre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prirodzený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každodenný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styling</a:t>
            </a:r>
          </a:p>
          <a:p>
            <a:pPr marL="273050" indent="-266700" fontAlgn="ctr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Kontrolka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pripravenosti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k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prevádzke</a:t>
            </a:r>
            <a:endParaRPr lang="cs-CZ" sz="1500" dirty="0">
              <a:solidFill>
                <a:srgbClr val="8E8581"/>
              </a:solidFill>
              <a:latin typeface="Calibri" pitchFamily="34" charset="0"/>
            </a:endParaRPr>
          </a:p>
          <a:p>
            <a:pPr marL="273050" indent="-266700" fontAlgn="ctr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Rýchly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čas </a:t>
            </a:r>
            <a:r>
              <a:rPr lang="cs-CZ" sz="1500" dirty="0" err="1" smtClean="0">
                <a:solidFill>
                  <a:srgbClr val="8E8581"/>
                </a:solidFill>
                <a:latin typeface="Calibri" pitchFamily="34" charset="0"/>
              </a:rPr>
              <a:t>nahriatia</a:t>
            </a:r>
            <a:r>
              <a:rPr lang="cs-CZ" sz="1500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do 30s</a:t>
            </a:r>
          </a:p>
          <a:p>
            <a:pPr marL="273050" indent="-266700" fontAlgn="ctr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Automatické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vypnutie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po 1h</a:t>
            </a:r>
          </a:p>
          <a:p>
            <a:pPr marL="273050" indent="-266700" fontAlgn="ctr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Úsporný režim - po 20min teplota klesá na 50 ° C</a:t>
            </a:r>
          </a:p>
          <a:p>
            <a:pPr marL="273050" indent="-266700" fontAlgn="ctr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Otočná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šnúra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1,8 m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pre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ľahkú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manipuláciu</a:t>
            </a:r>
            <a:endParaRPr lang="cs-CZ" sz="1500" dirty="0">
              <a:solidFill>
                <a:srgbClr val="8E8581"/>
              </a:solidFill>
              <a:latin typeface="Calibri" pitchFamily="34" charset="0"/>
            </a:endParaRPr>
          </a:p>
          <a:p>
            <a:pPr marL="273050" indent="-266700" fontAlgn="ctr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Príslušenstvo</a:t>
            </a:r>
            <a:r>
              <a:rPr lang="cs-CZ" sz="1500" dirty="0">
                <a:solidFill>
                  <a:srgbClr val="8E8581"/>
                </a:solidFill>
                <a:latin typeface="Calibri" pitchFamily="34" charset="0"/>
              </a:rPr>
              <a:t> na </a:t>
            </a:r>
            <a:r>
              <a:rPr lang="cs-CZ" sz="1500" dirty="0" err="1">
                <a:solidFill>
                  <a:srgbClr val="8E8581"/>
                </a:solidFill>
                <a:latin typeface="Calibri" pitchFamily="34" charset="0"/>
              </a:rPr>
              <a:t>čistenie</a:t>
            </a:r>
            <a:endParaRPr lang="cs-CZ" sz="1500" dirty="0" smtClean="0">
              <a:solidFill>
                <a:srgbClr val="8E858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1068455" cy="106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Image 7" descr="temperature settings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01008"/>
            <a:ext cx="1043608" cy="1086204"/>
          </a:xfrm>
          <a:prstGeom prst="rect">
            <a:avLst/>
          </a:prstGeom>
        </p:spPr>
      </p:pic>
      <p:pic>
        <p:nvPicPr>
          <p:cNvPr id="21" name="Image 9" descr="timer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492896"/>
            <a:ext cx="1060630" cy="1052773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0" y="4509120"/>
            <a:ext cx="1380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1475656" y="548680"/>
            <a:ext cx="16619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6419435"/>
            <a:ext cx="2555776" cy="43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 t="17428"/>
          <a:stretch>
            <a:fillRect/>
          </a:stretch>
        </p:blipFill>
        <p:spPr bwMode="auto">
          <a:xfrm rot="8122815">
            <a:off x="1001217" y="2871803"/>
            <a:ext cx="3861350" cy="228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179512" y="5373216"/>
            <a:ext cx="1008112" cy="99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9" y="4221088"/>
            <a:ext cx="650106" cy="24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69041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03350" y="0"/>
            <a:ext cx="774065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cs-CZ" altLang="cs-CZ" sz="2400" b="1" dirty="0" err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Rowenta</a:t>
            </a:r>
            <a:r>
              <a:rPr lang="cs-CZ" altLang="cs-CZ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SO CURLS CF3710 </a:t>
            </a:r>
            <a:r>
              <a:rPr lang="cs-CZ" altLang="cs-CZ" sz="2400" b="1" dirty="0" err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automatikus</a:t>
            </a:r>
            <a:r>
              <a:rPr lang="cs-CZ" altLang="cs-CZ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cs-CZ" altLang="cs-CZ" sz="2400" b="1" dirty="0" err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hajsütővas</a:t>
            </a:r>
            <a:endParaRPr lang="cs-CZ" altLang="cs-CZ" sz="24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1403350" y="0"/>
            <a:ext cx="0" cy="616585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4211638" y="520279"/>
            <a:ext cx="4932362" cy="634019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73050" indent="-2667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273050" indent="-2667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730250" indent="-2667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ctr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altLang="cs-CZ" sz="1450" b="1" dirty="0" err="1">
                <a:solidFill>
                  <a:srgbClr val="8E8581"/>
                </a:solidFill>
                <a:latin typeface="Calibri" pitchFamily="34" charset="0"/>
              </a:rPr>
              <a:t>Automatikus</a:t>
            </a: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b="1" dirty="0" err="1">
                <a:solidFill>
                  <a:srgbClr val="8E8581"/>
                </a:solidFill>
                <a:latin typeface="Calibri" pitchFamily="34" charset="0"/>
              </a:rPr>
              <a:t>hajsütővas</a:t>
            </a: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b="1" dirty="0" err="1">
                <a:solidFill>
                  <a:srgbClr val="8E8581"/>
                </a:solidFill>
                <a:latin typeface="Calibri" pitchFamily="34" charset="0"/>
              </a:rPr>
              <a:t>az</a:t>
            </a: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b="1" dirty="0" err="1">
                <a:solidFill>
                  <a:srgbClr val="8E8581"/>
                </a:solidFill>
                <a:latin typeface="Calibri" pitchFamily="34" charset="0"/>
              </a:rPr>
              <a:t>elbűvölő</a:t>
            </a: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b="1" dirty="0" err="1">
                <a:solidFill>
                  <a:srgbClr val="8E8581"/>
                </a:solidFill>
                <a:latin typeface="Calibri" pitchFamily="34" charset="0"/>
              </a:rPr>
              <a:t>hullámokért</a:t>
            </a:r>
            <a:endParaRPr lang="cs-CZ" altLang="cs-CZ" sz="1450" b="1" dirty="0">
              <a:solidFill>
                <a:srgbClr val="7F7F7F"/>
              </a:solidFill>
              <a:latin typeface="Calibri" pitchFamily="34" charset="0"/>
            </a:endParaRPr>
          </a:p>
          <a:p>
            <a:pPr fontAlgn="ctr">
              <a:buClr>
                <a:srgbClr val="CE1111"/>
              </a:buClr>
              <a:buFont typeface="Wingdings 2" pitchFamily="18" charset="2"/>
              <a:buChar char="¢"/>
            </a:pPr>
            <a:r>
              <a:rPr lang="en-US" altLang="cs-CZ" sz="1450" b="1" dirty="0">
                <a:solidFill>
                  <a:srgbClr val="8E8581"/>
                </a:solidFill>
                <a:latin typeface="Calibri" pitchFamily="34" charset="0"/>
              </a:rPr>
              <a:t>INSTANT CURLING </a:t>
            </a:r>
            <a:r>
              <a:rPr lang="hu-HU" altLang="cs-CZ" sz="1450" b="1" dirty="0">
                <a:solidFill>
                  <a:srgbClr val="8E8581"/>
                </a:solidFill>
                <a:latin typeface="Calibri" pitchFamily="34" charset="0"/>
              </a:rPr>
              <a:t>RENDSZER </a:t>
            </a:r>
            <a:r>
              <a:rPr lang="hu-HU" altLang="cs-CZ" sz="1450" dirty="0">
                <a:solidFill>
                  <a:srgbClr val="8E8581"/>
                </a:solidFill>
                <a:latin typeface="Calibri" pitchFamily="34" charset="0"/>
              </a:rPr>
              <a:t>az </a:t>
            </a: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automatikus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hajcsavaráshoz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,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pillanatok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alatt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elbűvölő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hullámokat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varázsol</a:t>
            </a:r>
            <a:endParaRPr lang="cs-CZ" altLang="cs-CZ" sz="1450" b="1" dirty="0">
              <a:solidFill>
                <a:srgbClr val="7F7F7F"/>
              </a:solidFill>
              <a:latin typeface="Calibri" pitchFamily="34" charset="0"/>
            </a:endParaRPr>
          </a:p>
          <a:p>
            <a:pPr fontAlgn="ctr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altLang="cs-CZ" sz="1450" b="1" dirty="0" err="1">
                <a:solidFill>
                  <a:srgbClr val="8E8581"/>
                </a:solidFill>
                <a:latin typeface="Calibri" pitchFamily="34" charset="0"/>
              </a:rPr>
              <a:t>Optimális</a:t>
            </a: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b="1" dirty="0" err="1" smtClean="0">
                <a:solidFill>
                  <a:srgbClr val="8E8581"/>
                </a:solidFill>
                <a:latin typeface="Calibri" pitchFamily="34" charset="0"/>
              </a:rPr>
              <a:t>csavarás</a:t>
            </a:r>
            <a:r>
              <a:rPr lang="en-US" altLang="cs-CZ" sz="1450" b="1" dirty="0" err="1" smtClean="0">
                <a:solidFill>
                  <a:srgbClr val="8E8581"/>
                </a:solidFill>
                <a:latin typeface="Calibri" pitchFamily="34" charset="0"/>
              </a:rPr>
              <a:t>i</a:t>
            </a:r>
            <a:r>
              <a:rPr lang="en-US" altLang="cs-CZ" sz="1450" b="1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b="1" dirty="0" err="1">
                <a:solidFill>
                  <a:srgbClr val="8E8581"/>
                </a:solidFill>
                <a:latin typeface="Calibri" pitchFamily="34" charset="0"/>
              </a:rPr>
              <a:t>idő</a:t>
            </a: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smtClean="0">
                <a:solidFill>
                  <a:srgbClr val="8E8581"/>
                </a:solidFill>
                <a:latin typeface="Calibri" pitchFamily="34" charset="0"/>
              </a:rPr>
              <a:t>: </a:t>
            </a:r>
            <a:r>
              <a:rPr lang="cs-CZ" altLang="cs-CZ" sz="1450" dirty="0" err="1" smtClean="0">
                <a:solidFill>
                  <a:srgbClr val="8E8581"/>
                </a:solidFill>
                <a:latin typeface="Calibri" pitchFamily="34" charset="0"/>
              </a:rPr>
              <a:t>hangjelz</a:t>
            </a:r>
            <a:r>
              <a:rPr lang="hu-HU" altLang="cs-CZ" sz="1450" dirty="0" smtClean="0">
                <a:solidFill>
                  <a:srgbClr val="8E8581"/>
                </a:solidFill>
                <a:latin typeface="Calibri" pitchFamily="34" charset="0"/>
              </a:rPr>
              <a:t>éssel</a:t>
            </a:r>
            <a:r>
              <a:rPr lang="cs-CZ" altLang="cs-CZ" sz="1450" dirty="0" smtClean="0">
                <a:solidFill>
                  <a:srgbClr val="8E8581"/>
                </a:solidFill>
                <a:latin typeface="Calibri" pitchFamily="34" charset="0"/>
              </a:rPr>
              <a:t>,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elektronikus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idő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ellenőrzés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,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meggátolja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a haj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túlmelegedését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– 4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helyzet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(6mp – 8mp - 10mp- 12mp)</a:t>
            </a:r>
          </a:p>
          <a:p>
            <a:pPr fontAlgn="ctr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altLang="cs-CZ" sz="1450" b="1" dirty="0" err="1">
                <a:solidFill>
                  <a:srgbClr val="8E8581"/>
                </a:solidFill>
                <a:latin typeface="Calibri" pitchFamily="34" charset="0"/>
              </a:rPr>
              <a:t>Ideális</a:t>
            </a: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b="1" dirty="0" err="1">
                <a:solidFill>
                  <a:srgbClr val="8E8581"/>
                </a:solidFill>
                <a:latin typeface="Calibri" pitchFamily="34" charset="0"/>
              </a:rPr>
              <a:t>kímélő</a:t>
            </a: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b="1" dirty="0" err="1">
                <a:solidFill>
                  <a:srgbClr val="8E8581"/>
                </a:solidFill>
                <a:latin typeface="Calibri" pitchFamily="34" charset="0"/>
              </a:rPr>
              <a:t>hőfok</a:t>
            </a: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az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egészséges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hajért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és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a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tökéletes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eredményért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- </a:t>
            </a:r>
            <a:r>
              <a:rPr lang="en-US" altLang="cs-CZ" sz="1450" dirty="0">
                <a:solidFill>
                  <a:srgbClr val="8E8581"/>
                </a:solidFill>
                <a:latin typeface="Calibri" pitchFamily="34" charset="0"/>
              </a:rPr>
              <a:t>3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beállítás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:</a:t>
            </a:r>
            <a:endParaRPr lang="en-US" altLang="cs-CZ" sz="1450" dirty="0">
              <a:solidFill>
                <a:srgbClr val="8E8581"/>
              </a:solidFill>
              <a:latin typeface="Calibri" pitchFamily="34" charset="0"/>
            </a:endParaRPr>
          </a:p>
          <a:p>
            <a:pPr lvl="3">
              <a:buClr>
                <a:srgbClr val="CE1111"/>
              </a:buClr>
              <a:buFont typeface="Wingdings 2" pitchFamily="18" charset="2"/>
              <a:buChar char="¢"/>
            </a:pPr>
            <a:r>
              <a:rPr lang="en-US" altLang="cs-CZ" sz="1450" dirty="0">
                <a:solidFill>
                  <a:srgbClr val="8E8581"/>
                </a:solidFill>
                <a:latin typeface="Calibri" pitchFamily="34" charset="0"/>
              </a:rPr>
              <a:t>1-</a:t>
            </a:r>
            <a:r>
              <a:rPr lang="hu-HU" altLang="cs-CZ" sz="1450" dirty="0">
                <a:solidFill>
                  <a:srgbClr val="8E8581"/>
                </a:solidFill>
                <a:latin typeface="Calibri" pitchFamily="34" charset="0"/>
              </a:rPr>
              <a:t>finom haj</a:t>
            </a:r>
            <a:r>
              <a:rPr lang="en-US" altLang="cs-CZ" sz="1450" dirty="0">
                <a:solidFill>
                  <a:srgbClr val="8E8581"/>
                </a:solidFill>
                <a:latin typeface="Calibri" pitchFamily="34" charset="0"/>
              </a:rPr>
              <a:t>:  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17</a:t>
            </a:r>
            <a:r>
              <a:rPr lang="en-US" altLang="cs-CZ" sz="1450" dirty="0">
                <a:solidFill>
                  <a:srgbClr val="8E8581"/>
                </a:solidFill>
                <a:latin typeface="Calibri" pitchFamily="34" charset="0"/>
              </a:rPr>
              <a:t>0°C</a:t>
            </a:r>
          </a:p>
          <a:p>
            <a:pPr lvl="3">
              <a:buClr>
                <a:srgbClr val="CE1111"/>
              </a:buClr>
              <a:buFont typeface="Wingdings 2" pitchFamily="18" charset="2"/>
              <a:buChar char="¢"/>
            </a:pPr>
            <a:r>
              <a:rPr lang="en-US" altLang="cs-CZ" sz="1450" dirty="0">
                <a:solidFill>
                  <a:srgbClr val="8E8581"/>
                </a:solidFill>
                <a:latin typeface="Calibri" pitchFamily="34" charset="0"/>
              </a:rPr>
              <a:t>2-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normális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haj</a:t>
            </a:r>
            <a:r>
              <a:rPr lang="en-US" altLang="cs-CZ" sz="1450" dirty="0">
                <a:solidFill>
                  <a:srgbClr val="8E8581"/>
                </a:solidFill>
                <a:latin typeface="Calibri" pitchFamily="34" charset="0"/>
              </a:rPr>
              <a:t>: 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20</a:t>
            </a:r>
            <a:r>
              <a:rPr lang="en-US" altLang="cs-CZ" sz="1450" dirty="0">
                <a:solidFill>
                  <a:srgbClr val="8E8581"/>
                </a:solidFill>
                <a:latin typeface="Calibri" pitchFamily="34" charset="0"/>
              </a:rPr>
              <a:t>0°C</a:t>
            </a:r>
          </a:p>
          <a:p>
            <a:pPr lvl="3">
              <a:buClr>
                <a:srgbClr val="CE1111"/>
              </a:buClr>
              <a:buFont typeface="Wingdings 2" pitchFamily="18" charset="2"/>
              <a:buChar char="¢"/>
            </a:pPr>
            <a:r>
              <a:rPr lang="en-US" altLang="cs-CZ" sz="1450" dirty="0">
                <a:solidFill>
                  <a:srgbClr val="8E8581"/>
                </a:solidFill>
                <a:latin typeface="Calibri" pitchFamily="34" charset="0"/>
              </a:rPr>
              <a:t>3- </a:t>
            </a:r>
            <a:r>
              <a:rPr lang="hu-HU" altLang="cs-CZ" sz="1450" dirty="0">
                <a:solidFill>
                  <a:srgbClr val="8E8581"/>
                </a:solidFill>
                <a:latin typeface="Calibri" pitchFamily="34" charset="0"/>
              </a:rPr>
              <a:t>erős haj</a:t>
            </a:r>
            <a:r>
              <a:rPr lang="en-US" altLang="cs-CZ" sz="1450" dirty="0">
                <a:solidFill>
                  <a:srgbClr val="8E8581"/>
                </a:solidFill>
                <a:latin typeface="Calibri" pitchFamily="34" charset="0"/>
              </a:rPr>
              <a:t>: 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230</a:t>
            </a:r>
            <a:r>
              <a:rPr lang="en-US" altLang="cs-CZ" sz="1450" dirty="0">
                <a:solidFill>
                  <a:srgbClr val="8E8581"/>
                </a:solidFill>
                <a:latin typeface="Calibri" pitchFamily="34" charset="0"/>
              </a:rPr>
              <a:t>°C</a:t>
            </a:r>
            <a:endParaRPr lang="cs-CZ" altLang="cs-CZ" sz="1450" dirty="0">
              <a:solidFill>
                <a:srgbClr val="8E8581"/>
              </a:solidFill>
              <a:latin typeface="Calibri" pitchFamily="34" charset="0"/>
            </a:endParaRPr>
          </a:p>
          <a:p>
            <a:pPr lvl="2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altLang="cs-CZ" sz="1450" b="1" dirty="0" err="1">
                <a:solidFill>
                  <a:srgbClr val="8E8581"/>
                </a:solidFill>
                <a:latin typeface="Calibri" pitchFamily="34" charset="0"/>
              </a:rPr>
              <a:t>Az</a:t>
            </a: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b="1" dirty="0" err="1">
                <a:solidFill>
                  <a:srgbClr val="8E8581"/>
                </a:solidFill>
                <a:latin typeface="Calibri" pitchFamily="34" charset="0"/>
              </a:rPr>
              <a:t>új</a:t>
            </a: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, </a:t>
            </a:r>
            <a:r>
              <a:rPr lang="cs-CZ" altLang="cs-CZ" sz="1450" b="1" dirty="0" err="1">
                <a:solidFill>
                  <a:srgbClr val="8E8581"/>
                </a:solidFill>
                <a:latin typeface="Calibri" pitchFamily="34" charset="0"/>
              </a:rPr>
              <a:t>speciálisan</a:t>
            </a: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b="1" dirty="0" err="1">
                <a:solidFill>
                  <a:srgbClr val="8E8581"/>
                </a:solidFill>
                <a:latin typeface="Calibri" pitchFamily="34" charset="0"/>
              </a:rPr>
              <a:t>kifejlesztett</a:t>
            </a: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b="1" dirty="0" err="1">
                <a:solidFill>
                  <a:srgbClr val="8E8581"/>
                </a:solidFill>
                <a:latin typeface="Calibri" pitchFamily="34" charset="0"/>
              </a:rPr>
              <a:t>ergonomikus</a:t>
            </a: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 forma </a:t>
            </a:r>
            <a:r>
              <a:rPr lang="cs-CZ" altLang="cs-CZ" sz="1450" b="1" dirty="0" err="1">
                <a:solidFill>
                  <a:srgbClr val="8E8581"/>
                </a:solidFill>
                <a:latin typeface="Calibri" pitchFamily="34" charset="0"/>
              </a:rPr>
              <a:t>lehetővé</a:t>
            </a: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b="1" dirty="0" err="1">
                <a:solidFill>
                  <a:srgbClr val="8E8581"/>
                </a:solidFill>
                <a:latin typeface="Calibri" pitchFamily="34" charset="0"/>
              </a:rPr>
              <a:t>teszi</a:t>
            </a: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b="1" dirty="0" smtClean="0">
                <a:solidFill>
                  <a:srgbClr val="8E8581"/>
                </a:solidFill>
                <a:latin typeface="Calibri" pitchFamily="34" charset="0"/>
              </a:rPr>
              <a:t>a</a:t>
            </a: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b="1" dirty="0" err="1" smtClean="0">
                <a:solidFill>
                  <a:srgbClr val="8E8581"/>
                </a:solidFill>
                <a:latin typeface="Calibri" pitchFamily="34" charset="0"/>
              </a:rPr>
              <a:t>kényelmes</a:t>
            </a:r>
            <a:r>
              <a:rPr lang="cs-CZ" altLang="cs-CZ" sz="1450" b="1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b="1" dirty="0" err="1" smtClean="0">
                <a:solidFill>
                  <a:srgbClr val="8E8581"/>
                </a:solidFill>
                <a:latin typeface="Calibri" pitchFamily="34" charset="0"/>
              </a:rPr>
              <a:t>használatot</a:t>
            </a:r>
            <a:r>
              <a:rPr lang="cs-CZ" altLang="cs-CZ" sz="1450" b="1" dirty="0" smtClean="0">
                <a:solidFill>
                  <a:srgbClr val="8E8581"/>
                </a:solidFill>
                <a:latin typeface="Calibri" pitchFamily="34" charset="0"/>
              </a:rPr>
              <a:t> a </a:t>
            </a:r>
            <a:r>
              <a:rPr lang="cs-CZ" altLang="cs-CZ" sz="1450" b="1" dirty="0" err="1" smtClean="0">
                <a:solidFill>
                  <a:srgbClr val="8E8581"/>
                </a:solidFill>
                <a:latin typeface="Calibri" pitchFamily="34" charset="0"/>
              </a:rPr>
              <a:t>csukló</a:t>
            </a:r>
            <a:r>
              <a:rPr lang="cs-CZ" altLang="cs-CZ" sz="1450" b="1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b="1" dirty="0" err="1">
                <a:solidFill>
                  <a:srgbClr val="8E8581"/>
                </a:solidFill>
                <a:latin typeface="Calibri" pitchFamily="34" charset="0"/>
              </a:rPr>
              <a:t>függőleges</a:t>
            </a: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b="1" dirty="0" err="1">
                <a:solidFill>
                  <a:srgbClr val="8E8581"/>
                </a:solidFill>
                <a:latin typeface="Calibri" pitchFamily="34" charset="0"/>
              </a:rPr>
              <a:t>irányú</a:t>
            </a: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b="1" dirty="0" err="1" smtClean="0">
                <a:solidFill>
                  <a:srgbClr val="8E8581"/>
                </a:solidFill>
                <a:latin typeface="Calibri" pitchFamily="34" charset="0"/>
              </a:rPr>
              <a:t>megterhelése</a:t>
            </a:r>
            <a:r>
              <a:rPr lang="cs-CZ" altLang="cs-CZ" sz="1450" b="1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b="1" dirty="0" err="1" smtClean="0">
                <a:solidFill>
                  <a:srgbClr val="8E8581"/>
                </a:solidFill>
                <a:latin typeface="Calibri" pitchFamily="34" charset="0"/>
              </a:rPr>
              <a:t>nélkül</a:t>
            </a:r>
            <a:r>
              <a:rPr lang="cs-CZ" altLang="cs-CZ" sz="1450" b="1" dirty="0" smtClean="0">
                <a:solidFill>
                  <a:srgbClr val="8E8581"/>
                </a:solidFill>
                <a:latin typeface="Calibri" pitchFamily="34" charset="0"/>
              </a:rPr>
              <a:t>,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megkönnyíti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a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hajtincsek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 smtClean="0">
                <a:solidFill>
                  <a:srgbClr val="8E8581"/>
                </a:solidFill>
                <a:latin typeface="Calibri" pitchFamily="34" charset="0"/>
              </a:rPr>
              <a:t>behelyezését</a:t>
            </a:r>
            <a:r>
              <a:rPr lang="cs-CZ" altLang="cs-CZ" sz="1450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 smtClean="0">
                <a:solidFill>
                  <a:srgbClr val="8E8581"/>
                </a:solidFill>
                <a:latin typeface="Calibri" pitchFamily="34" charset="0"/>
              </a:rPr>
              <a:t>és</a:t>
            </a:r>
            <a:r>
              <a:rPr lang="cs-CZ" altLang="cs-CZ" sz="1450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gyorsítja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a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csavarást</a:t>
            </a:r>
            <a:endParaRPr lang="cs-CZ" altLang="cs-CZ" sz="1450" dirty="0">
              <a:solidFill>
                <a:srgbClr val="8E8581"/>
              </a:solidFill>
              <a:latin typeface="Calibri" pitchFamily="34" charset="0"/>
            </a:endParaRPr>
          </a:p>
          <a:p>
            <a:pPr lvl="2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A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természetes</a:t>
            </a: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b="1" dirty="0" err="1">
                <a:solidFill>
                  <a:srgbClr val="8E8581"/>
                </a:solidFill>
                <a:latin typeface="Calibri" pitchFamily="34" charset="0"/>
              </a:rPr>
              <a:t>ionizációval</a:t>
            </a: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b="1" dirty="0" err="1">
                <a:solidFill>
                  <a:srgbClr val="8E8581"/>
                </a:solidFill>
                <a:latin typeface="Calibri" pitchFamily="34" charset="0"/>
              </a:rPr>
              <a:t>rendelkező</a:t>
            </a: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b="1" dirty="0" err="1">
                <a:solidFill>
                  <a:srgbClr val="8E8581"/>
                </a:solidFill>
                <a:latin typeface="Calibri" pitchFamily="34" charset="0"/>
              </a:rPr>
              <a:t>keramia</a:t>
            </a: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 turmalín </a:t>
            </a:r>
            <a:r>
              <a:rPr lang="cs-CZ" altLang="cs-CZ" sz="1450" b="1" dirty="0" err="1">
                <a:solidFill>
                  <a:srgbClr val="8E8581"/>
                </a:solidFill>
                <a:latin typeface="Calibri" pitchFamily="34" charset="0"/>
              </a:rPr>
              <a:t>felszín</a:t>
            </a: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védi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a hajat,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kisímítja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,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megakadályozza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a </a:t>
            </a:r>
            <a:r>
              <a:rPr lang="cs-CZ" altLang="cs-CZ" sz="1450" dirty="0" smtClean="0">
                <a:solidFill>
                  <a:srgbClr val="8E8581"/>
                </a:solidFill>
                <a:latin typeface="Calibri" pitchFamily="34" charset="0"/>
              </a:rPr>
              <a:t>haj </a:t>
            </a:r>
            <a:r>
              <a:rPr lang="cs-CZ" altLang="cs-CZ" sz="1450" dirty="0" err="1" smtClean="0">
                <a:solidFill>
                  <a:srgbClr val="8E8581"/>
                </a:solidFill>
                <a:latin typeface="Calibri" pitchFamily="34" charset="0"/>
              </a:rPr>
              <a:t>szöszösödését</a:t>
            </a:r>
            <a:r>
              <a:rPr lang="cs-CZ" altLang="cs-CZ" sz="1450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 smtClean="0">
                <a:solidFill>
                  <a:srgbClr val="8E8581"/>
                </a:solidFill>
                <a:latin typeface="Calibri" pitchFamily="34" charset="0"/>
              </a:rPr>
              <a:t>és</a:t>
            </a:r>
            <a:r>
              <a:rPr lang="cs-CZ" altLang="cs-CZ" sz="1450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ragyogó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fényt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ad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neki</a:t>
            </a:r>
            <a:endParaRPr lang="cs-CZ" altLang="cs-CZ" sz="1450" dirty="0">
              <a:solidFill>
                <a:srgbClr val="8E8581"/>
              </a:solidFill>
              <a:latin typeface="Calibri" pitchFamily="34" charset="0"/>
            </a:endParaRPr>
          </a:p>
          <a:p>
            <a:pPr lvl="2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3 </a:t>
            </a:r>
            <a:r>
              <a:rPr lang="cs-CZ" altLang="cs-CZ" sz="1450" b="1" dirty="0" err="1">
                <a:solidFill>
                  <a:srgbClr val="8E8581"/>
                </a:solidFill>
                <a:latin typeface="Calibri" pitchFamily="34" charset="0"/>
              </a:rPr>
              <a:t>féle</a:t>
            </a:r>
            <a:r>
              <a:rPr lang="cs-CZ" altLang="cs-CZ" sz="145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b="1" dirty="0" err="1" smtClean="0">
                <a:solidFill>
                  <a:srgbClr val="8E8581"/>
                </a:solidFill>
                <a:latin typeface="Calibri" pitchFamily="34" charset="0"/>
              </a:rPr>
              <a:t>stílus</a:t>
            </a:r>
            <a:r>
              <a:rPr lang="cs-CZ" altLang="cs-CZ" sz="1450" dirty="0" smtClean="0">
                <a:solidFill>
                  <a:srgbClr val="8E8581"/>
                </a:solidFill>
                <a:latin typeface="Calibri" pitchFamily="34" charset="0"/>
              </a:rPr>
              <a:t>: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szilárd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hullámok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, </a:t>
            </a:r>
            <a:r>
              <a:rPr lang="hu-HU" altLang="cs-CZ" sz="1450" dirty="0" smtClean="0">
                <a:solidFill>
                  <a:srgbClr val="8E8581"/>
                </a:solidFill>
                <a:latin typeface="Calibri" pitchFamily="34" charset="0"/>
              </a:rPr>
              <a:t>göndör fürtök, </a:t>
            </a:r>
            <a:r>
              <a:rPr lang="cs-CZ" altLang="cs-CZ" sz="1450" dirty="0" err="1" smtClean="0">
                <a:solidFill>
                  <a:srgbClr val="8E8581"/>
                </a:solidFill>
                <a:latin typeface="Calibri" pitchFamily="34" charset="0"/>
              </a:rPr>
              <a:t>laza</a:t>
            </a:r>
            <a:r>
              <a:rPr lang="cs-CZ" altLang="cs-CZ" sz="1450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 smtClean="0">
                <a:solidFill>
                  <a:srgbClr val="8E8581"/>
                </a:solidFill>
                <a:latin typeface="Calibri" pitchFamily="34" charset="0"/>
              </a:rPr>
              <a:t>hullámok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,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ideális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a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mindennapos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stílushoz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</a:t>
            </a:r>
          </a:p>
          <a:p>
            <a:pPr lvl="2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altLang="cs-CZ" sz="1450" dirty="0" err="1" smtClean="0">
                <a:solidFill>
                  <a:srgbClr val="8E8581"/>
                </a:solidFill>
                <a:latin typeface="Calibri" pitchFamily="34" charset="0"/>
              </a:rPr>
              <a:t>Használatra</a:t>
            </a:r>
            <a:r>
              <a:rPr lang="cs-CZ" altLang="cs-CZ" sz="1450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 smtClean="0">
                <a:solidFill>
                  <a:srgbClr val="8E8581"/>
                </a:solidFill>
                <a:latin typeface="Calibri" pitchFamily="34" charset="0"/>
              </a:rPr>
              <a:t>kész</a:t>
            </a:r>
            <a:r>
              <a:rPr lang="cs-CZ" altLang="cs-CZ" sz="1450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 smtClean="0">
                <a:solidFill>
                  <a:srgbClr val="8E8581"/>
                </a:solidFill>
                <a:latin typeface="Calibri" pitchFamily="34" charset="0"/>
              </a:rPr>
              <a:t>jelzőfény</a:t>
            </a:r>
            <a:endParaRPr lang="cs-CZ" altLang="cs-CZ" sz="1450" dirty="0">
              <a:solidFill>
                <a:srgbClr val="8E8581"/>
              </a:solidFill>
              <a:latin typeface="Calibri" pitchFamily="34" charset="0"/>
            </a:endParaRPr>
          </a:p>
          <a:p>
            <a:pPr lvl="2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30mp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belüli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felmelegedés</a:t>
            </a:r>
            <a:endParaRPr lang="cs-CZ" altLang="cs-CZ" sz="1450" dirty="0">
              <a:solidFill>
                <a:srgbClr val="8E8581"/>
              </a:solidFill>
              <a:latin typeface="Calibri" pitchFamily="34" charset="0"/>
            </a:endParaRPr>
          </a:p>
          <a:p>
            <a:pPr lvl="2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Automatikus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kikapcsolás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 1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óra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elteltével</a:t>
            </a:r>
            <a:endParaRPr lang="cs-CZ" altLang="cs-CZ" sz="1450" dirty="0">
              <a:solidFill>
                <a:srgbClr val="8E8581"/>
              </a:solidFill>
              <a:latin typeface="Calibri" pitchFamily="34" charset="0"/>
            </a:endParaRPr>
          </a:p>
          <a:p>
            <a:pPr lvl="2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Takarékos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üzemmód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–  20perc </a:t>
            </a:r>
            <a:r>
              <a:rPr lang="cs-CZ" altLang="cs-CZ" sz="1450" dirty="0" err="1" smtClean="0">
                <a:solidFill>
                  <a:srgbClr val="8E8581"/>
                </a:solidFill>
                <a:latin typeface="Calibri" pitchFamily="34" charset="0"/>
              </a:rPr>
              <a:t>után</a:t>
            </a:r>
            <a:r>
              <a:rPr lang="cs-CZ" altLang="cs-CZ" sz="1450" dirty="0" smtClean="0">
                <a:solidFill>
                  <a:srgbClr val="8E8581"/>
                </a:solidFill>
                <a:latin typeface="Calibri" pitchFamily="34" charset="0"/>
              </a:rPr>
              <a:t> a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hőfok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en-US" altLang="cs-CZ" sz="1450" dirty="0">
                <a:solidFill>
                  <a:srgbClr val="8E8581"/>
                </a:solidFill>
                <a:latin typeface="Calibri" pitchFamily="34" charset="0"/>
              </a:rPr>
              <a:t>50°C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–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ra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csökken</a:t>
            </a:r>
            <a:endParaRPr lang="cs-CZ" altLang="cs-CZ" sz="1450" dirty="0">
              <a:solidFill>
                <a:srgbClr val="8E8581"/>
              </a:solidFill>
              <a:latin typeface="Calibri" pitchFamily="34" charset="0"/>
            </a:endParaRPr>
          </a:p>
          <a:p>
            <a:pPr lvl="2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1,8 m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forgatható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vezeték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a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könnyebb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kezelés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érdekében</a:t>
            </a:r>
            <a:endParaRPr lang="cs-CZ" altLang="cs-CZ" sz="1450" dirty="0">
              <a:solidFill>
                <a:srgbClr val="8E8581"/>
              </a:solidFill>
              <a:latin typeface="Calibri" pitchFamily="34" charset="0"/>
            </a:endParaRPr>
          </a:p>
          <a:p>
            <a:pPr lvl="2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Tisztító</a:t>
            </a:r>
            <a:r>
              <a:rPr lang="cs-CZ" altLang="cs-CZ" sz="145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altLang="cs-CZ" sz="1450" dirty="0" err="1">
                <a:solidFill>
                  <a:srgbClr val="8E8581"/>
                </a:solidFill>
                <a:latin typeface="Calibri" pitchFamily="34" charset="0"/>
              </a:rPr>
              <a:t>tartozékok</a:t>
            </a:r>
            <a:endParaRPr lang="cs-CZ" altLang="cs-CZ" sz="1450" dirty="0">
              <a:solidFill>
                <a:srgbClr val="8E8581"/>
              </a:solidFill>
              <a:latin typeface="Calibri" pitchFamily="34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10683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 7" descr="temperature settings 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00438"/>
            <a:ext cx="1042987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age 9" descr="timer 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10604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3795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49275"/>
            <a:ext cx="16605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19850"/>
            <a:ext cx="25558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29"/>
          <a:stretch>
            <a:fillRect/>
          </a:stretch>
        </p:blipFill>
        <p:spPr bwMode="auto">
          <a:xfrm rot="8122815">
            <a:off x="1001713" y="2871788"/>
            <a:ext cx="3860800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73688"/>
            <a:ext cx="100806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221163"/>
            <a:ext cx="65087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0497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B Presentation">
  <a:themeElements>
    <a:clrScheme name="SEB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B Presentation">
      <a:majorFont>
        <a:latin typeface="Verdana"/>
        <a:ea typeface="ＭＳ Ｐゴシック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SEB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534</Words>
  <Application>Microsoft Office PowerPoint</Application>
  <PresentationFormat>Předvádění na obrazovce (4:3)</PresentationFormat>
  <Paragraphs>51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SEB Presentation</vt:lpstr>
      <vt:lpstr>Snímek 1</vt:lpstr>
      <vt:lpstr>Snímek 2</vt:lpstr>
      <vt:lpstr>Snímek 3</vt:lpstr>
    </vt:vector>
  </TitlesOfParts>
  <Company>Groupe SEB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Minicompact</dc:title>
  <dc:creator>Pavlína Vacková</dc:creator>
  <cp:lastModifiedBy>HZATLOUKALOVA</cp:lastModifiedBy>
  <cp:revision>122</cp:revision>
  <dcterms:created xsi:type="dcterms:W3CDTF">2010-11-18T14:50:15Z</dcterms:created>
  <dcterms:modified xsi:type="dcterms:W3CDTF">2016-01-29T12:09:53Z</dcterms:modified>
</cp:coreProperties>
</file>