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800" y="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09.02.2023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Obrázek 16">
            <a:extLst>
              <a:ext uri="{FF2B5EF4-FFF2-40B4-BE49-F238E27FC236}">
                <a16:creationId xmlns:a16="http://schemas.microsoft.com/office/drawing/2014/main" id="{EFA18BCE-8141-4E6B-8923-A1F2B6BB585F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601" t="19124" r="17608" b="17759"/>
          <a:stretch/>
        </p:blipFill>
        <p:spPr>
          <a:xfrm>
            <a:off x="6871409" y="1082414"/>
            <a:ext cx="628674" cy="612420"/>
          </a:xfrm>
          <a:prstGeom prst="rect">
            <a:avLst/>
          </a:prstGeom>
        </p:spPr>
      </p:pic>
      <p:sp>
        <p:nvSpPr>
          <p:cNvPr id="32" name="Zástupný symbol pro text 3"/>
          <p:cNvSpPr txBox="1">
            <a:spLocks/>
          </p:cNvSpPr>
          <p:nvPr/>
        </p:nvSpPr>
        <p:spPr>
          <a:xfrm>
            <a:off x="107504" y="44624"/>
            <a:ext cx="9036496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>
                <a:solidFill>
                  <a:srgbClr val="0093CE"/>
                </a:solidFill>
                <a:latin typeface="Arial" charset="0"/>
              </a:rPr>
              <a:t>CBL3519FW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>
                <a:latin typeface="Arial" charset="0"/>
              </a:rPr>
              <a:t>Vestavná kombinovaná chladnička </a:t>
            </a:r>
            <a:r>
              <a:rPr lang="cs-CZ" altLang="cs-CZ" sz="1400" dirty="0" err="1">
                <a:latin typeface="Arial" charset="0"/>
              </a:rPr>
              <a:t>Fresco</a:t>
            </a:r>
            <a:r>
              <a:rPr lang="cs-CZ" altLang="cs-CZ" sz="1400" dirty="0">
                <a:latin typeface="Arial" charset="0"/>
              </a:rPr>
              <a:t> – výška 193,5 cm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Low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Frost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technoloige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připojení přes Wi-Fi, elektronické ovládání, LED kontrolky, 1x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Crisper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, Super Cool &amp; </a:t>
            </a:r>
            <a:r>
              <a:rPr lang="cs-CZ" altLang="cs-CZ" sz="1200" dirty="0" err="1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Freeze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3995936" y="980728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85039" y="980728"/>
            <a:ext cx="3939761" cy="5960179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Hlavní vlastnosti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Nařízení v přenesené pravomoci: (EU) 2019/2016</a:t>
            </a:r>
            <a:r>
              <a:rPr lang="cs-CZ" sz="800" dirty="0"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) (bude upřesněno)</a:t>
            </a:r>
            <a:endParaRPr lang="cs-CZ" altLang="cs-CZ" sz="800" b="1" dirty="0">
              <a:highlight>
                <a:srgbClr val="FFFF00"/>
              </a:highlight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Třída energetické účinnosti		F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Celkový čistý objem (l)		295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Čistý objem chladničky/ mrazáku (l)		123/72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Spotřeba energie za den (kWh/24 hod)		0,747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Roční spotřeba energie (kWh/rok)		273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Mrazicí výkon (kg/24 hod)		3,5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Doba skladování při výpadku proudu (hod)	10	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Úroveň emisí hluku šířeného vzduchem (dB(A) re 1 </a:t>
            </a:r>
            <a:r>
              <a:rPr lang="cs-CZ" altLang="cs-CZ" sz="800" dirty="0" err="1">
                <a:solidFill>
                  <a:srgbClr val="FF0000"/>
                </a:solidFill>
                <a:latin typeface="Arial" charset="0"/>
              </a:rPr>
              <a:t>pW</a:t>
            </a: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)	38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Emisní třída hluku šířeného vzduchem		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Klimatická třída			ST 18-38 °C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Hvězdičkové označení 		****</a:t>
            </a:r>
          </a:p>
          <a:p>
            <a:pPr marL="0" indent="0">
              <a:spcBef>
                <a:spcPct val="0"/>
              </a:spcBef>
              <a:buNone/>
            </a:pPr>
            <a:endParaRPr lang="cs-CZ" altLang="cs-CZ" sz="800" dirty="0">
              <a:solidFill>
                <a:srgbClr val="FF0000"/>
              </a:solidFill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Vlastnosti</a:t>
            </a:r>
            <a:r>
              <a:rPr lang="cs-CZ" altLang="cs-CZ" sz="800" dirty="0">
                <a:latin typeface="Arial" charset="0"/>
              </a:rPr>
              <a:t>	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Dotykové elektronické ovládání, LED kontrolky</a:t>
            </a: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Připojení přes Wi-Fi a kompatibilita s aplikací </a:t>
            </a:r>
            <a:r>
              <a:rPr lang="cs-CZ" altLang="cs-CZ" sz="800" b="1" dirty="0" err="1">
                <a:latin typeface="Arial" charset="0"/>
              </a:rPr>
              <a:t>hOn</a:t>
            </a:r>
            <a:endParaRPr lang="cs-CZ" altLang="cs-CZ" sz="800" b="1" dirty="0">
              <a:latin typeface="Arial" charset="0"/>
            </a:endParaRPr>
          </a:p>
          <a:p>
            <a:pPr marL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Low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Frost</a:t>
            </a:r>
            <a:r>
              <a:rPr lang="cs-CZ" altLang="cs-CZ" sz="800" b="1" dirty="0">
                <a:latin typeface="Arial" charset="0"/>
              </a:rPr>
              <a:t> technologie - ve srovnání se standardní lednicí s přímým chlazením snižuje tvorbu námrazy až o 20 %</a:t>
            </a: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Super Cool/Super </a:t>
            </a:r>
            <a:r>
              <a:rPr lang="cs-CZ" altLang="cs-CZ" sz="800" b="1" dirty="0" err="1">
                <a:latin typeface="Arial" charset="0"/>
              </a:rPr>
              <a:t>Freeze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rychlé chlazení / mrazení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Prázdninový &amp; ECO režim, Zvukový signál při nedovřených dveřích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 err="1">
                <a:latin typeface="Arial" charset="0"/>
              </a:rPr>
              <a:t>Hygiene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b="1" dirty="0" err="1">
                <a:latin typeface="Arial" charset="0"/>
              </a:rPr>
              <a:t>Gaskets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- speciální úprava proti plísním na těsnění chladničky i mrazničky</a:t>
            </a: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Smart Cool </a:t>
            </a:r>
            <a:r>
              <a:rPr lang="cs-CZ" altLang="cs-CZ" sz="800" b="1" dirty="0" err="1">
                <a:latin typeface="Arial" charset="0"/>
              </a:rPr>
              <a:t>Sensors</a:t>
            </a:r>
            <a:r>
              <a:rPr lang="cs-CZ" altLang="cs-CZ" sz="800" b="1" dirty="0">
                <a:latin typeface="Arial" charset="0"/>
              </a:rPr>
              <a:t> - </a:t>
            </a:r>
            <a:r>
              <a:rPr lang="cs-CZ" altLang="cs-CZ" sz="800" dirty="0">
                <a:latin typeface="Arial" charset="0"/>
              </a:rPr>
              <a:t>automatická detekce změny teploty způsobené otevřením dveří nebo horkými potravinami uvnitř chladničky i mrazničky - chladnička automaticky obnoví správné podmínky a zajistí tak optimální uchování potravin.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cs-CZ" altLang="cs-CZ" sz="800" dirty="0">
              <a:latin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cs-CZ" altLang="cs-CZ" sz="800" i="1" dirty="0">
                <a:latin typeface="Arial" charset="0"/>
              </a:rPr>
              <a:t>Až 100 různých kombinací vnitřního uspořádání polic pro plnou flexibilitu skladování.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Chladnička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5 úrovní chlazení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4 + 1 skleněné police, chromovaná police na víno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2 + 3 přihrádky ve dveřích chladničky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dirty="0">
                <a:latin typeface="Arial" charset="0"/>
              </a:rPr>
              <a:t>1x </a:t>
            </a:r>
            <a:r>
              <a:rPr lang="cs-CZ" altLang="cs-CZ" sz="800" b="1" dirty="0" err="1">
                <a:latin typeface="Arial" charset="0"/>
              </a:rPr>
              <a:t>Crisper</a:t>
            </a:r>
            <a:r>
              <a:rPr lang="cs-CZ" altLang="cs-CZ" sz="800" b="1" dirty="0">
                <a:latin typeface="Arial" charset="0"/>
              </a:rPr>
              <a:t> </a:t>
            </a:r>
            <a:r>
              <a:rPr lang="cs-CZ" altLang="cs-CZ" sz="800" dirty="0">
                <a:latin typeface="Arial" charset="0"/>
              </a:rPr>
              <a:t>– zásuvka na ovoce a zeleninu</a:t>
            </a:r>
          </a:p>
          <a:p>
            <a:pPr marL="0" indent="0"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Držák na vajíčka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endParaRPr lang="cs-CZ" altLang="cs-CZ" sz="800" b="1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b="1" u="sng" dirty="0">
                <a:latin typeface="Arial" charset="0"/>
              </a:rPr>
              <a:t>Mrazák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3 úrovně mrazení, 3 plně výsuvné plastové zásuvky 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latin typeface="Arial" charset="0"/>
              </a:rPr>
              <a:t>1 manuální výrobník ledu</a:t>
            </a:r>
          </a:p>
          <a:p>
            <a:pPr>
              <a:lnSpc>
                <a:spcPct val="115000"/>
              </a:lnSpc>
              <a:spcBef>
                <a:spcPct val="0"/>
              </a:spcBef>
              <a:buFontTx/>
              <a:buNone/>
            </a:pPr>
            <a:r>
              <a:rPr lang="cs-CZ" altLang="cs-CZ" sz="800" dirty="0">
                <a:solidFill>
                  <a:srgbClr val="FF0000"/>
                </a:solidFill>
                <a:latin typeface="Arial" charset="0"/>
              </a:rPr>
              <a:t> 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b="1" u="sng" dirty="0">
                <a:latin typeface="Arial" charset="0"/>
              </a:rPr>
              <a:t>Konstrukce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Standardní kompresor, </a:t>
            </a:r>
            <a:r>
              <a:rPr lang="cs-CZ" altLang="cs-CZ" sz="800" b="1" dirty="0">
                <a:latin typeface="Arial" charset="0"/>
              </a:rPr>
              <a:t>Reverzibilní dvířka </a:t>
            </a:r>
            <a:r>
              <a:rPr lang="cs-CZ" altLang="cs-CZ" sz="800" dirty="0">
                <a:latin typeface="Arial" charset="0"/>
              </a:rPr>
              <a:t>– výměnný závěs dveří</a:t>
            </a:r>
          </a:p>
          <a:p>
            <a:pPr>
              <a:lnSpc>
                <a:spcPct val="115000"/>
              </a:lnSpc>
              <a:spcBef>
                <a:spcPct val="0"/>
              </a:spcBef>
              <a:buNone/>
            </a:pPr>
            <a:r>
              <a:rPr lang="cs-CZ" altLang="cs-CZ" sz="800" dirty="0">
                <a:latin typeface="Arial" charset="0"/>
              </a:rPr>
              <a:t>Dveře s náběhem – klouzavé (</a:t>
            </a:r>
            <a:r>
              <a:rPr lang="cs-CZ" altLang="cs-CZ" sz="800" dirty="0" err="1">
                <a:latin typeface="Arial" charset="0"/>
              </a:rPr>
              <a:t>sliding</a:t>
            </a:r>
            <a:r>
              <a:rPr lang="cs-CZ" altLang="cs-CZ" sz="800" dirty="0">
                <a:latin typeface="Arial" charset="0"/>
              </a:rPr>
              <a:t>) panty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652120" y="980728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" name="Picture 2" descr="Candy_logo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1225" y="6381328"/>
            <a:ext cx="1755271" cy="359792"/>
          </a:xfrm>
          <a:prstGeom prst="rect">
            <a:avLst/>
          </a:prstGeom>
        </p:spPr>
      </p:pic>
      <p:sp>
        <p:nvSpPr>
          <p:cNvPr id="37" name="TextovéPole 36"/>
          <p:cNvSpPr txBox="1"/>
          <p:nvPr/>
        </p:nvSpPr>
        <p:spPr>
          <a:xfrm>
            <a:off x="4788024" y="3564385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Osvětlení </a:t>
            </a:r>
          </a:p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LED na stropě chladničky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5792787" y="5013326"/>
            <a:ext cx="28803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Kód		34901409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EAN		8059019031675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Provedení		Plně vestavná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výrobku V×Š×H (mm)	1935 × 540 × 545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Čistá váha výrobku (kg)	58,3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panose="020B0604020202020204" pitchFamily="34" charset="0"/>
              </a:rPr>
              <a:t>Rozměry balení V×Š×H (mm)	1996 × 580 × 597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latin typeface="Arial" charset="0"/>
              </a:rPr>
              <a:t>Hmotnost s obalem (kg)	59,8</a:t>
            </a:r>
          </a:p>
        </p:txBody>
      </p:sp>
      <p:sp>
        <p:nvSpPr>
          <p:cNvPr id="13" name="Zaoblený obdélník 12"/>
          <p:cNvSpPr/>
          <p:nvPr/>
        </p:nvSpPr>
        <p:spPr>
          <a:xfrm>
            <a:off x="4355976" y="2780928"/>
            <a:ext cx="360040" cy="2160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/>
          <p:cNvSpPr/>
          <p:nvPr/>
        </p:nvSpPr>
        <p:spPr>
          <a:xfrm>
            <a:off x="4860032" y="2636912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1" name="TextovéPole 40"/>
          <p:cNvSpPr txBox="1"/>
          <p:nvPr/>
        </p:nvSpPr>
        <p:spPr>
          <a:xfrm>
            <a:off x="4784504" y="2700129"/>
            <a:ext cx="8640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Crisper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zásuvka na ovoce a zeleninu</a:t>
            </a:r>
          </a:p>
        </p:txBody>
      </p:sp>
      <p:sp>
        <p:nvSpPr>
          <p:cNvPr id="42" name="Ovál 41"/>
          <p:cNvSpPr/>
          <p:nvPr/>
        </p:nvSpPr>
        <p:spPr>
          <a:xfrm>
            <a:off x="4860032" y="1052736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4864191" y="1227662"/>
            <a:ext cx="7338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Frost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technologie</a:t>
            </a:r>
          </a:p>
        </p:txBody>
      </p:sp>
      <p:sp>
        <p:nvSpPr>
          <p:cNvPr id="46" name="Ovál 45"/>
          <p:cNvSpPr/>
          <p:nvPr/>
        </p:nvSpPr>
        <p:spPr>
          <a:xfrm>
            <a:off x="4860032" y="3429080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795786" y="3610869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Výměnný závěs dveří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8" name="Ovál 47"/>
          <p:cNvSpPr/>
          <p:nvPr/>
        </p:nvSpPr>
        <p:spPr>
          <a:xfrm>
            <a:off x="4860032" y="1844824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4815184" y="1999776"/>
            <a:ext cx="8144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Kompatibilita s aplikací </a:t>
            </a:r>
            <a:r>
              <a:rPr lang="cs-CZ" sz="8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hOn</a:t>
            </a:r>
            <a:endParaRPr lang="cs-CZ" sz="800" dirty="0">
              <a:solidFill>
                <a:schemeClr val="bg1"/>
              </a:solidFill>
            </a:endParaRPr>
          </a:p>
        </p:txBody>
      </p:sp>
      <p:pic>
        <p:nvPicPr>
          <p:cNvPr id="55" name="Obrázek 5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000" t="-11333" r="-13334" b="-14999"/>
          <a:stretch/>
        </p:blipFill>
        <p:spPr>
          <a:xfrm>
            <a:off x="4067944" y="2636992"/>
            <a:ext cx="720000" cy="720000"/>
          </a:xfrm>
          <a:prstGeom prst="flowChartConnector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0" name="Ovál 29"/>
          <p:cNvSpPr/>
          <p:nvPr/>
        </p:nvSpPr>
        <p:spPr>
          <a:xfrm>
            <a:off x="4860032" y="4221168"/>
            <a:ext cx="720000" cy="720000"/>
          </a:xfrm>
          <a:prstGeom prst="ellipse">
            <a:avLst/>
          </a:prstGeom>
          <a:solidFill>
            <a:srgbClr val="0E8FC5"/>
          </a:solidFill>
          <a:ln w="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4826115" y="4411730"/>
            <a:ext cx="8640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Elektronické ovládání</a:t>
            </a:r>
            <a:endParaRPr lang="cs-CZ" sz="800" dirty="0">
              <a:solidFill>
                <a:schemeClr val="bg1"/>
              </a:solidFill>
            </a:endParaRPr>
          </a:p>
        </p:txBody>
      </p:sp>
      <p:sp>
        <p:nvSpPr>
          <p:cNvPr id="44" name="TextovéPole 43">
            <a:extLst>
              <a:ext uri="{FF2B5EF4-FFF2-40B4-BE49-F238E27FC236}">
                <a16:creationId xmlns:a16="http://schemas.microsoft.com/office/drawing/2014/main" id="{1F1A8C86-DB97-4062-A1BD-C23336950848}"/>
              </a:ext>
            </a:extLst>
          </p:cNvPr>
          <p:cNvSpPr txBox="1"/>
          <p:nvPr/>
        </p:nvSpPr>
        <p:spPr>
          <a:xfrm>
            <a:off x="5702642" y="30165"/>
            <a:ext cx="349030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2019/2016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cxnSp>
        <p:nvCxnSpPr>
          <p:cNvPr id="20" name="Přímá spojnice se šipkou 19">
            <a:extLst>
              <a:ext uri="{FF2B5EF4-FFF2-40B4-BE49-F238E27FC236}">
                <a16:creationId xmlns:a16="http://schemas.microsoft.com/office/drawing/2014/main" id="{2B3D33A9-5CCA-493C-9A29-E818718C88D2}"/>
              </a:ext>
            </a:extLst>
          </p:cNvPr>
          <p:cNvCxnSpPr>
            <a:cxnSpLocks/>
          </p:cNvCxnSpPr>
          <p:nvPr/>
        </p:nvCxnSpPr>
        <p:spPr>
          <a:xfrm>
            <a:off x="7525290" y="1870108"/>
            <a:ext cx="0" cy="30710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3F334D6C-6BF0-4DA6-8565-A00E0E638567}"/>
              </a:ext>
            </a:extLst>
          </p:cNvPr>
          <p:cNvSpPr txBox="1"/>
          <p:nvPr/>
        </p:nvSpPr>
        <p:spPr>
          <a:xfrm>
            <a:off x="7509623" y="2905666"/>
            <a:ext cx="353943" cy="8644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193,5 cm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4B350B71-5CF0-1AD9-950F-59222BC99A8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064935" y="1012897"/>
            <a:ext cx="717976" cy="721689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C728AB7F-18BF-92A8-2E20-3562108D078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93456" y="1841525"/>
            <a:ext cx="653073" cy="649618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1FAEEB04-B1C3-6212-B757-3DCD1C61935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069367" y="3425571"/>
            <a:ext cx="705077" cy="706334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9E95F206-2BD5-C050-1FF9-97E0740209F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93890" y="4227874"/>
            <a:ext cx="680554" cy="676940"/>
          </a:xfrm>
          <a:prstGeom prst="rect">
            <a:avLst/>
          </a:prstGeom>
        </p:spPr>
      </p:pic>
      <p:pic>
        <p:nvPicPr>
          <p:cNvPr id="25" name="Obrázek 24">
            <a:extLst>
              <a:ext uri="{FF2B5EF4-FFF2-40B4-BE49-F238E27FC236}">
                <a16:creationId xmlns:a16="http://schemas.microsoft.com/office/drawing/2014/main" id="{A04C8E78-1EDF-FA5D-8E8E-62E58111E3F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6972" y="1708292"/>
            <a:ext cx="1778091" cy="3397425"/>
          </a:xfrm>
          <a:prstGeom prst="rect">
            <a:avLst/>
          </a:prstGeom>
        </p:spPr>
      </p:pic>
      <p:cxnSp>
        <p:nvCxnSpPr>
          <p:cNvPr id="27" name="Přímá spojnice se šipkou 26">
            <a:extLst>
              <a:ext uri="{FF2B5EF4-FFF2-40B4-BE49-F238E27FC236}">
                <a16:creationId xmlns:a16="http://schemas.microsoft.com/office/drawing/2014/main" id="{136FF03C-248C-6907-8837-DE8B73837225}"/>
              </a:ext>
            </a:extLst>
          </p:cNvPr>
          <p:cNvCxnSpPr>
            <a:cxnSpLocks/>
          </p:cNvCxnSpPr>
          <p:nvPr/>
        </p:nvCxnSpPr>
        <p:spPr>
          <a:xfrm flipH="1">
            <a:off x="5777165" y="1708292"/>
            <a:ext cx="89680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ovéPole 35">
            <a:extLst>
              <a:ext uri="{FF2B5EF4-FFF2-40B4-BE49-F238E27FC236}">
                <a16:creationId xmlns:a16="http://schemas.microsoft.com/office/drawing/2014/main" id="{195C132F-D1CD-A64A-FB27-B82BE11D7B1F}"/>
              </a:ext>
            </a:extLst>
          </p:cNvPr>
          <p:cNvSpPr txBox="1"/>
          <p:nvPr/>
        </p:nvSpPr>
        <p:spPr>
          <a:xfrm rot="5400000">
            <a:off x="6267236" y="1110426"/>
            <a:ext cx="353943" cy="864443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cs-CZ" sz="1100" b="1" dirty="0">
                <a:latin typeface="Arial" panose="020B0604020202020204" pitchFamily="34" charset="0"/>
                <a:cs typeface="Arial" panose="020B0604020202020204" pitchFamily="34" charset="0"/>
              </a:rPr>
              <a:t>54 cm</a:t>
            </a:r>
          </a:p>
        </p:txBody>
      </p:sp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1645</TotalTime>
  <Words>449</Words>
  <Application>Microsoft Office PowerPoint</Application>
  <PresentationFormat>Předvádění na obrazovce (4:3)</PresentationFormat>
  <Paragraphs>61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Michaela Kurková</cp:lastModifiedBy>
  <cp:revision>175</cp:revision>
  <cp:lastPrinted>2016-05-31T13:00:02Z</cp:lastPrinted>
  <dcterms:created xsi:type="dcterms:W3CDTF">2015-07-16T11:02:07Z</dcterms:created>
  <dcterms:modified xsi:type="dcterms:W3CDTF">2023-02-09T12:10:27Z</dcterms:modified>
</cp:coreProperties>
</file>