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01.09.2023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01.09.2023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01.09.2023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01.09.2023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01.09.2023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01.09.2023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01.09.2023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01.09.2023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01.09.2023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=""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01.09.2023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01.09.2023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01.09.2023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emf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HSW79F18CIMM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Volně </a:t>
            </a:r>
            <a:r>
              <a:rPr lang="cs-CZ" altLang="cs-CZ" sz="1400" dirty="0">
                <a:latin typeface="Arial" charset="0"/>
              </a:rPr>
              <a:t>stojící chladnička Side by Side 90 </a:t>
            </a:r>
            <a:r>
              <a:rPr lang="cs-CZ" altLang="cs-CZ" sz="1400" dirty="0" smtClean="0">
                <a:latin typeface="Arial" charset="0"/>
              </a:rPr>
              <a:t>cm, </a:t>
            </a:r>
            <a:r>
              <a:rPr lang="cs-CZ" altLang="cs-CZ" sz="1400" dirty="0" smtClean="0">
                <a:solidFill>
                  <a:srgbClr val="4472C4"/>
                </a:solidFill>
                <a:latin typeface="Arial" charset="0"/>
              </a:rPr>
              <a:t>SBS </a:t>
            </a:r>
            <a:r>
              <a:rPr lang="cs-CZ" altLang="cs-CZ" sz="1400" dirty="0">
                <a:solidFill>
                  <a:srgbClr val="4472C4"/>
                </a:solidFill>
                <a:latin typeface="Arial" charset="0"/>
              </a:rPr>
              <a:t>90 Series </a:t>
            </a:r>
            <a:r>
              <a:rPr lang="cs-CZ" altLang="cs-CZ" sz="1400" dirty="0" smtClean="0">
                <a:solidFill>
                  <a:srgbClr val="4472C4"/>
                </a:solidFill>
                <a:latin typeface="Arial" charset="0"/>
              </a:rPr>
              <a:t>7</a:t>
            </a:r>
            <a:endParaRPr lang="cs-CZ" altLang="cs-CZ" sz="1400" dirty="0">
              <a:solidFill>
                <a:srgbClr val="4472C4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Total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No Frost, Invertorový kompresor se zárukou 12 let, Automatický výrobník ledu, Uhlíkový filtr,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Humidity Zone, Displej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72008" y="908720"/>
            <a:ext cx="3995936" cy="576064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</a:t>
            </a:r>
            <a:r>
              <a:rPr lang="cs-CZ" altLang="cs-CZ" sz="800" dirty="0">
                <a:latin typeface="Arial" charset="0"/>
              </a:rPr>
              <a:t>C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Celkový čistý objem (l)		</a:t>
            </a:r>
            <a:r>
              <a:rPr lang="cs-CZ" altLang="cs-CZ" sz="800" dirty="0" smtClean="0">
                <a:latin typeface="Arial" charset="0"/>
              </a:rPr>
              <a:t>601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Čistý objem chladničky/ mrazáku (l)		</a:t>
            </a:r>
            <a:r>
              <a:rPr lang="cs-CZ" altLang="cs-CZ" sz="800" dirty="0" smtClean="0">
                <a:latin typeface="Arial" charset="0"/>
              </a:rPr>
              <a:t>391/210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za den (kWh/24 hod)		</a:t>
            </a:r>
            <a:r>
              <a:rPr lang="cs-CZ" altLang="cs-CZ" sz="800" dirty="0" smtClean="0">
                <a:latin typeface="Arial" charset="0"/>
              </a:rPr>
              <a:t>0,600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Roční spotřeba energie (kWh/rok)		</a:t>
            </a:r>
            <a:r>
              <a:rPr lang="cs-CZ" altLang="cs-CZ" sz="800" dirty="0" smtClean="0">
                <a:latin typeface="Arial" charset="0"/>
              </a:rPr>
              <a:t>219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Mrazicí výkon (kg/24 hod)		</a:t>
            </a:r>
            <a:r>
              <a:rPr lang="cs-CZ" altLang="cs-CZ" sz="800" dirty="0" smtClean="0">
                <a:latin typeface="Arial" charset="0"/>
              </a:rPr>
              <a:t>10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Doba skladování při výpadku proudu (hod)	5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 re 1 pW)	</a:t>
            </a:r>
            <a:r>
              <a:rPr lang="cs-CZ" altLang="cs-CZ" sz="800" dirty="0" smtClean="0">
                <a:latin typeface="Arial" charset="0"/>
              </a:rPr>
              <a:t>35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		</a:t>
            </a:r>
            <a:r>
              <a:rPr lang="cs-CZ" altLang="cs-CZ" sz="800" dirty="0" smtClean="0">
                <a:latin typeface="Arial" charset="0"/>
              </a:rPr>
              <a:t>B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Klimatická třída			SN - </a:t>
            </a:r>
            <a:r>
              <a:rPr lang="cs-CZ" altLang="cs-CZ" sz="800" dirty="0" smtClean="0">
                <a:latin typeface="Arial" charset="0"/>
              </a:rPr>
              <a:t>ST  </a:t>
            </a:r>
            <a:r>
              <a:rPr lang="cs-CZ" altLang="cs-CZ" sz="800" dirty="0">
                <a:latin typeface="Arial" charset="0"/>
              </a:rPr>
              <a:t>10°- </a:t>
            </a:r>
            <a:r>
              <a:rPr lang="cs-CZ" altLang="cs-CZ" sz="800" dirty="0" smtClean="0">
                <a:latin typeface="Arial" charset="0"/>
              </a:rPr>
              <a:t>38°C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Hvězdičkové označení 		****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energetické účinnosti světla		</a:t>
            </a:r>
            <a:r>
              <a:rPr lang="cs-CZ" altLang="cs-CZ" sz="800" dirty="0" smtClean="0">
                <a:latin typeface="Arial" charset="0"/>
              </a:rPr>
              <a:t>G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Vlastnosti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Wifi konektivita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– možnost ovládat chladničku na dálku a využívat doplňkový obsah pomocí aplikace hOn (např. Food Locator, My Inventory, Advanced Drink Assistant, atd.)</a:t>
            </a:r>
            <a:endParaRPr lang="cs-CZ" altLang="cs-CZ" sz="800" b="1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Invertorový </a:t>
            </a:r>
            <a:r>
              <a:rPr lang="cs-CZ" altLang="cs-CZ" sz="800" b="1" dirty="0">
                <a:latin typeface="Arial" charset="0"/>
              </a:rPr>
              <a:t>kompresor – tichý a energeticky úsporný chod                    s prodlouženou zárukou 12 let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Total No Frost – beznámrazová technologie mrazení, panel Multi Air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            Flow v zadní části zabezpečuje  aktivní cirkulaci vzduchu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Automatický výrobník ledu ve dveřích mrazáku (nezabírá prostor v mrazící části) s podavačem (kostky, tříšť, voda) a možností vypnutí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Uhlíkový </a:t>
            </a:r>
            <a:r>
              <a:rPr lang="cs-CZ" altLang="cs-CZ" sz="800" b="1" dirty="0" smtClean="0">
                <a:latin typeface="Arial" charset="0"/>
              </a:rPr>
              <a:t>filtr se snadným přístupem v lednici </a:t>
            </a:r>
            <a:r>
              <a:rPr lang="cs-CZ" altLang="cs-CZ" sz="800" b="1" dirty="0">
                <a:latin typeface="Arial" charset="0"/>
              </a:rPr>
              <a:t>pro připojení na přívod vody součástí balení (ukazatel stavu a reset filtru na </a:t>
            </a:r>
            <a:r>
              <a:rPr lang="cs-CZ" altLang="cs-CZ" sz="800" b="1" dirty="0" smtClean="0">
                <a:latin typeface="Arial" charset="0"/>
              </a:rPr>
              <a:t>displeji)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HCS </a:t>
            </a:r>
            <a:r>
              <a:rPr lang="cs-CZ" altLang="cs-CZ" sz="800" b="1" dirty="0">
                <a:latin typeface="Arial" charset="0"/>
              </a:rPr>
              <a:t>filtr v zásuvce Humidity </a:t>
            </a:r>
            <a:r>
              <a:rPr lang="cs-CZ" altLang="cs-CZ" sz="800" dirty="0">
                <a:latin typeface="Arial" charset="0"/>
              </a:rPr>
              <a:t>Zone pro udržení 90% vlhkosti a zachování čerstvosti potravin až 2x déle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Tichý </a:t>
            </a:r>
            <a:r>
              <a:rPr lang="cs-CZ" altLang="cs-CZ" sz="800" b="1" dirty="0">
                <a:latin typeface="Arial" charset="0"/>
              </a:rPr>
              <a:t>chod pouhých </a:t>
            </a:r>
            <a:r>
              <a:rPr lang="cs-CZ" altLang="cs-CZ" sz="800" b="1" dirty="0" smtClean="0">
                <a:latin typeface="Arial" charset="0"/>
              </a:rPr>
              <a:t>35 </a:t>
            </a:r>
            <a:r>
              <a:rPr lang="cs-CZ" altLang="cs-CZ" sz="800" b="1" dirty="0">
                <a:latin typeface="Arial" charset="0"/>
              </a:rPr>
              <a:t>dB(A)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Jeden </a:t>
            </a:r>
            <a:r>
              <a:rPr lang="cs-CZ" altLang="cs-CZ" sz="800" dirty="0">
                <a:latin typeface="Arial" charset="0"/>
              </a:rPr>
              <a:t>chladící okruh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Funkce Rychlé chlazení, Rychlé mrazení, Dovolená, Auto nastavení, Ukazatel filtru/resetování, výdej ledu a vody, Dětská pojistka, Stand by – pohotovostní režim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Elektronické ovládání teploty +1 až +9°C chladnička / -14 až -24°C mrazák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Externí dotykový displej na </a:t>
            </a:r>
            <a:r>
              <a:rPr lang="cs-CZ" altLang="cs-CZ" sz="800" dirty="0" smtClean="0">
                <a:latin typeface="Arial" charset="0"/>
              </a:rPr>
              <a:t>dvířkách; Automatické </a:t>
            </a:r>
            <a:r>
              <a:rPr lang="cs-CZ" altLang="cs-CZ" sz="800" dirty="0">
                <a:latin typeface="Arial" charset="0"/>
              </a:rPr>
              <a:t>odmrazování chladničky i </a:t>
            </a:r>
            <a:r>
              <a:rPr lang="cs-CZ" altLang="cs-CZ" sz="800" dirty="0" smtClean="0">
                <a:latin typeface="Arial" charset="0"/>
              </a:rPr>
              <a:t>mrazáku; Akustický </a:t>
            </a:r>
            <a:r>
              <a:rPr lang="cs-CZ" altLang="cs-CZ" sz="800" dirty="0">
                <a:latin typeface="Arial" charset="0"/>
              </a:rPr>
              <a:t>signál otevřených dvířek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Chladnička</a:t>
            </a:r>
            <a:endParaRPr lang="cs-CZ" altLang="cs-CZ" sz="800" b="1" dirty="0">
              <a:latin typeface="Arial" charset="0"/>
            </a:endParaRPr>
          </a:p>
          <a:p>
            <a:pPr marL="0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3 +1 skleněné police / </a:t>
            </a:r>
            <a:r>
              <a:rPr lang="cs-CZ" altLang="cs-CZ" sz="800" dirty="0" smtClean="0">
                <a:latin typeface="Arial" charset="0"/>
              </a:rPr>
              <a:t>5 přihrádek </a:t>
            </a:r>
            <a:r>
              <a:rPr lang="cs-CZ" altLang="cs-CZ" sz="800" dirty="0">
                <a:latin typeface="Arial" charset="0"/>
              </a:rPr>
              <a:t>ve </a:t>
            </a:r>
            <a:r>
              <a:rPr lang="cs-CZ" altLang="cs-CZ" sz="800" dirty="0" smtClean="0">
                <a:latin typeface="Arial" charset="0"/>
              </a:rPr>
              <a:t>dveřích (z toho 3 s náklonem 95°proti pádu potravin, 1x </a:t>
            </a:r>
            <a:r>
              <a:rPr lang="cs-CZ" altLang="cs-CZ" sz="800" dirty="0">
                <a:latin typeface="Arial" charset="0"/>
              </a:rPr>
              <a:t>zásuvka na </a:t>
            </a:r>
            <a:r>
              <a:rPr lang="cs-CZ" altLang="cs-CZ" sz="800" dirty="0" smtClean="0">
                <a:latin typeface="Arial" charset="0"/>
              </a:rPr>
              <a:t>zeleninu, 1x Humidity Zone, Držák na víno a na vajíčka</a:t>
            </a:r>
            <a:endParaRPr lang="cs-CZ" altLang="cs-CZ" sz="800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Mrazák</a:t>
            </a:r>
            <a:endParaRPr lang="cs-CZ" altLang="cs-CZ" sz="800" b="1" dirty="0">
              <a:latin typeface="Arial" charset="0"/>
            </a:endParaRPr>
          </a:p>
          <a:p>
            <a:pPr marL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3 +1 skleněné police / automatický výrobník ledu ve dveřích / 2x </a:t>
            </a:r>
            <a:r>
              <a:rPr lang="cs-CZ" altLang="cs-CZ" sz="800" dirty="0" smtClean="0">
                <a:latin typeface="Arial" charset="0"/>
              </a:rPr>
              <a:t>zásuvka/ </a:t>
            </a:r>
            <a:endParaRPr lang="cs-CZ" altLang="cs-CZ" sz="800" dirty="0" smtClean="0">
              <a:latin typeface="Arial" charset="0"/>
            </a:endParaRPr>
          </a:p>
          <a:p>
            <a:pPr marL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2 </a:t>
            </a:r>
            <a:r>
              <a:rPr lang="cs-CZ" altLang="cs-CZ" sz="800" dirty="0" smtClean="0">
                <a:latin typeface="Arial" charset="0"/>
              </a:rPr>
              <a:t>přihrádky ve dveřích</a:t>
            </a:r>
            <a:endParaRPr lang="cs-CZ" altLang="cs-CZ" sz="800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endParaRPr lang="cs-CZ" altLang="cs-CZ" sz="800" b="1" dirty="0" smtClean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solidFill>
                  <a:schemeClr val="bg1"/>
                </a:solidFill>
                <a:latin typeface="Arial" charset="0"/>
              </a:rPr>
              <a:t>Konstrukce</a:t>
            </a:r>
            <a:endParaRPr lang="cs-CZ" altLang="cs-CZ" sz="800" b="1" dirty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solidFill>
                  <a:schemeClr val="bg1"/>
                </a:solidFill>
                <a:latin typeface="Arial" charset="0"/>
              </a:rPr>
              <a:t>Osvětlení </a:t>
            </a:r>
            <a:r>
              <a:rPr lang="cs-CZ" altLang="cs-CZ" sz="800" b="1" dirty="0" smtClean="0">
                <a:solidFill>
                  <a:schemeClr val="bg1"/>
                </a:solidFill>
                <a:latin typeface="Arial" charset="0"/>
              </a:rPr>
              <a:t>LED Daylight  </a:t>
            </a:r>
            <a:r>
              <a:rPr lang="cs-CZ" altLang="cs-CZ" sz="800" b="1" dirty="0">
                <a:solidFill>
                  <a:schemeClr val="bg1"/>
                </a:solidFill>
                <a:latin typeface="Arial" charset="0"/>
              </a:rPr>
              <a:t>/ </a:t>
            </a:r>
            <a:r>
              <a:rPr lang="cs-CZ" altLang="cs-CZ" sz="800" dirty="0">
                <a:solidFill>
                  <a:schemeClr val="bg1"/>
                </a:solidFill>
                <a:latin typeface="Arial" charset="0"/>
              </a:rPr>
              <a:t>Integrované madlo / 2 nastavitelné nožičky; 2 </a:t>
            </a:r>
            <a:r>
              <a:rPr lang="cs-CZ" altLang="cs-CZ" sz="800" dirty="0" smtClean="0">
                <a:solidFill>
                  <a:schemeClr val="bg1"/>
                </a:solidFill>
                <a:latin typeface="Arial" charset="0"/>
              </a:rPr>
              <a:t>kolečka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solidFill>
                  <a:schemeClr val="bg1"/>
                </a:solidFill>
                <a:latin typeface="Arial" charset="0"/>
              </a:rPr>
              <a:t>Auto Stop 90°- otevírání dvířek v úhlu 90°s automatickým zastavením</a:t>
            </a:r>
            <a:endParaRPr lang="cs-CZ" altLang="cs-CZ" sz="800" b="1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34005285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6901018088193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Nerez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1775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90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726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100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1882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967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780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110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4788024" y="191683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Bezdotyková technologie ovládání 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922112" y="1678126"/>
            <a:ext cx="87453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177,5</a:t>
            </a:r>
          </a:p>
          <a:p>
            <a:pPr algn="r"/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87"/>
          <a:stretch/>
        </p:blipFill>
        <p:spPr>
          <a:xfrm>
            <a:off x="7740874" y="1739585"/>
            <a:ext cx="143944" cy="605767"/>
          </a:xfrm>
          <a:prstGeom prst="rect">
            <a:avLst/>
          </a:prstGeom>
        </p:spPr>
      </p:pic>
      <p:pic>
        <p:nvPicPr>
          <p:cNvPr id="21" name="Obrázek 20">
            <a:extLst>
              <a:ext uri="{FF2B5EF4-FFF2-40B4-BE49-F238E27FC236}">
                <a16:creationId xmlns="" xmlns:a16="http://schemas.microsoft.com/office/drawing/2014/main" id="{71B340DF-2DCF-4E22-A2E4-C532E6A472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8108" y="1753505"/>
            <a:ext cx="684000" cy="682167"/>
          </a:xfrm>
          <a:prstGeom prst="rect">
            <a:avLst/>
          </a:prstGeom>
        </p:spPr>
      </p:pic>
      <p:sp>
        <p:nvSpPr>
          <p:cNvPr id="22" name="TextovéPole 21"/>
          <p:cNvSpPr txBox="1"/>
          <p:nvPr/>
        </p:nvSpPr>
        <p:spPr>
          <a:xfrm>
            <a:off x="4768324" y="3429000"/>
            <a:ext cx="91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Beznámrazová technologie Total No Frost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793061" y="1785010"/>
            <a:ext cx="914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Zdarma prodloužená záruka 12 let na invertorový kompresor</a:t>
            </a:r>
          </a:p>
        </p:txBody>
      </p:sp>
      <p:pic>
        <p:nvPicPr>
          <p:cNvPr id="25" name="Obráze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615" y="3322831"/>
            <a:ext cx="612000" cy="6120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106" y="931471"/>
            <a:ext cx="720000" cy="720000"/>
          </a:xfrm>
          <a:prstGeom prst="rect">
            <a:avLst/>
          </a:prstGeom>
        </p:spPr>
      </p:pic>
      <p:sp>
        <p:nvSpPr>
          <p:cNvPr id="29" name="TextovéPole 28"/>
          <p:cNvSpPr txBox="1"/>
          <p:nvPr/>
        </p:nvSpPr>
        <p:spPr>
          <a:xfrm>
            <a:off x="4788024" y="2531121"/>
            <a:ext cx="914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Automatický výrobník ledu ve dveřích mrazáku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podavač vody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Obrázek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748" y="4009307"/>
            <a:ext cx="720000" cy="720000"/>
          </a:xfrm>
          <a:prstGeom prst="rect">
            <a:avLst/>
          </a:prstGeom>
        </p:spPr>
      </p:pic>
      <p:sp>
        <p:nvSpPr>
          <p:cNvPr id="36" name="TextovéPole 35"/>
          <p:cNvSpPr txBox="1"/>
          <p:nvPr/>
        </p:nvSpPr>
        <p:spPr>
          <a:xfrm>
            <a:off x="4778244" y="4005064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Dotykový displej na dvířkách pro ovládání teploty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4797479" y="4947595"/>
            <a:ext cx="8932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</a:t>
            </a:r>
          </a:p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Rychlé mrazení</a:t>
            </a:r>
          </a:p>
        </p:txBody>
      </p:sp>
      <p:pic>
        <p:nvPicPr>
          <p:cNvPr id="45" name="Obrázek 4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615" y="4725144"/>
            <a:ext cx="720000" cy="720000"/>
          </a:xfrm>
          <a:prstGeom prst="rect">
            <a:avLst/>
          </a:prstGeom>
        </p:spPr>
      </p:pic>
      <p:sp>
        <p:nvSpPr>
          <p:cNvPr id="28" name="TextovéPole 27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958" y="2560110"/>
            <a:ext cx="720000" cy="720000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48" y="5445224"/>
            <a:ext cx="720000" cy="720000"/>
          </a:xfrm>
          <a:prstGeom prst="rect">
            <a:avLst/>
          </a:prstGeom>
        </p:spPr>
      </p:pic>
      <p:sp>
        <p:nvSpPr>
          <p:cNvPr id="37" name="TextovéPole 36"/>
          <p:cNvSpPr txBox="1"/>
          <p:nvPr/>
        </p:nvSpPr>
        <p:spPr>
          <a:xfrm>
            <a:off x="4741740" y="5465732"/>
            <a:ext cx="893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Stop 90°panty dvířek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4854192" y="980728"/>
            <a:ext cx="8622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připojení s možností ovládání přes aplikaci hOn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Obrázek 39"/>
          <p:cNvPicPr>
            <a:picLocks noChangeAspect="1"/>
          </p:cNvPicPr>
          <p:nvPr/>
        </p:nvPicPr>
        <p:blipFill rotWithShape="1">
          <a:blip r:embed="rId11"/>
          <a:srcRect l="3022" t="8817" r="4558" b="5317"/>
          <a:stretch/>
        </p:blipFill>
        <p:spPr>
          <a:xfrm>
            <a:off x="4054778" y="961257"/>
            <a:ext cx="733246" cy="741873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" t="4851" r="3064" b="5900"/>
          <a:stretch/>
        </p:blipFill>
        <p:spPr>
          <a:xfrm>
            <a:off x="6750473" y="3611927"/>
            <a:ext cx="1272272" cy="1441909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7" t="5900" r="14787" b="6951"/>
          <a:stretch/>
        </p:blipFill>
        <p:spPr>
          <a:xfrm>
            <a:off x="5739189" y="1556792"/>
            <a:ext cx="1072354" cy="202284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390089" y="916910"/>
            <a:ext cx="706388" cy="69269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745" y="1628800"/>
            <a:ext cx="977481" cy="195496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1747CF-528E-4FB1-8821-D297DBD7BA7C}">
  <ds:schemaRefs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b4af0723-3826-4aee-ba08-906e8dce3040"/>
    <ds:schemaRef ds:uri="http://schemas.microsoft.com/office/infopath/2007/PartnerControls"/>
    <ds:schemaRef ds:uri="http://purl.org/dc/elements/1.1/"/>
    <ds:schemaRef ds:uri="a09af93a-bc92-4cce-8ba3-c8fdbed82e2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1923</TotalTime>
  <Words>101</Words>
  <Application>Microsoft Office PowerPoint</Application>
  <PresentationFormat>Předvádění na obrazovce (4:3)</PresentationFormat>
  <Paragraphs>62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265</cp:revision>
  <cp:lastPrinted>2016-05-31T13:00:02Z</cp:lastPrinted>
  <dcterms:created xsi:type="dcterms:W3CDTF">2015-07-16T11:02:07Z</dcterms:created>
  <dcterms:modified xsi:type="dcterms:W3CDTF">2023-09-01T09:23:42Z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