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111" d="100"/>
          <a:sy n="111" d="100"/>
        </p:scale>
        <p:origin x="1650" y="102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53593"/>
            <a:ext cx="8755380" cy="874662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HOBT7719EW</a:t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b="0" cap="none" dirty="0">
                <a:latin typeface="Arial" charset="0"/>
              </a:rPr>
              <a:t>Vestavná kombinovaná lednice výšky 193,5 cm a šířky 70 cm</a:t>
            </a:r>
            <a:br>
              <a:rPr lang="cs-CZ" altLang="cs-CZ" sz="1600" b="0" cap="none" dirty="0">
                <a:latin typeface="Arial" charset="0"/>
              </a:rPr>
            </a:b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digitální ovládání, připojení přes Wi-Fi, </a:t>
            </a:r>
            <a:r>
              <a:rPr lang="cs-CZ" altLang="cs-CZ" sz="1400" b="0" cap="none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Total</a:t>
            </a: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No </a:t>
            </a:r>
            <a:r>
              <a:rPr lang="cs-CZ" altLang="cs-CZ" sz="1400" b="0" cap="none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</a:t>
            </a: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rychlé chlazení a mrazení,</a:t>
            </a:r>
            <a:b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</a:b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prázdninový režim, reverzibilní dvířka</a:t>
            </a:r>
            <a:endParaRPr lang="cs-CZ" altLang="cs-CZ" sz="1400" b="0" cap="none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264389" y="1090036"/>
            <a:ext cx="3786536" cy="5400000"/>
          </a:xfrm>
        </p:spPr>
        <p:txBody>
          <a:bodyPr anchor="t"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</a:rPr>
              <a:t>Hlavní vlastnosti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solidFill>
                <a:schemeClr val="tx1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Celkový čistý objem (l)		365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Čistý objem chladničky/mrazáku (l)		280/85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Spotřeba energie za den (kWh/24 hod)		0,663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Roční spotřeba energie (kWh/rok)		242</a:t>
            </a:r>
            <a:br>
              <a:rPr lang="cs-CZ" altLang="cs-CZ" sz="800" dirty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Mrazicí výkon (kg/24 hod)		4</a:t>
            </a:r>
            <a:br>
              <a:rPr lang="cs-CZ" altLang="cs-CZ" sz="800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Doba skladování při výpadku proudu (hod)	22</a:t>
            </a:r>
            <a:br>
              <a:rPr lang="cs-CZ" altLang="cs-CZ" sz="800" dirty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Úroveň emisí hluku šířeného vzduchem (dB(A) re 1 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</a:rPr>
              <a:t>pW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)	37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Klimatická třída			ST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Hvězdičkové označení 		****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Připojení přes Wi-Fi a kompatibilita s aplikací </a:t>
            </a:r>
            <a:r>
              <a:rPr lang="cs-CZ" altLang="cs-CZ" sz="800" b="1" dirty="0" err="1">
                <a:solidFill>
                  <a:schemeClr val="tx1"/>
                </a:solidFill>
                <a:latin typeface="Arial" charset="0"/>
                <a:cs typeface="+mn-cs"/>
              </a:rPr>
              <a:t>hOn</a:t>
            </a: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Technologie 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  <a:cs typeface="+mn-cs"/>
              </a:rPr>
              <a:t>Total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 No 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  <a:cs typeface="+mn-cs"/>
              </a:rPr>
              <a:t>Frost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Elektronické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Super </a:t>
            </a:r>
            <a:r>
              <a:rPr lang="cs-CZ" altLang="cs-CZ" sz="800" b="1" dirty="0" err="1">
                <a:solidFill>
                  <a:schemeClr val="tx1"/>
                </a:solidFill>
                <a:latin typeface="Arial" charset="0"/>
                <a:cs typeface="+mn-cs"/>
              </a:rPr>
              <a:t>Cooling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 – rychlé chlazení uvnitř lednice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Super </a:t>
            </a:r>
            <a:r>
              <a:rPr lang="cs-CZ" altLang="cs-CZ" sz="800" b="1" dirty="0" err="1">
                <a:solidFill>
                  <a:schemeClr val="tx1"/>
                </a:solidFill>
                <a:latin typeface="Arial" charset="0"/>
                <a:cs typeface="+mn-cs"/>
              </a:rPr>
              <a:t>Freezing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 – rychlé mrazení uvnitř mrazáku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Prázdninový režim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Zvukový signál při nedovřených dveřích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Lednice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5 úrovní chlazení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3 + 1 skleněné police se stříbrným lemováním,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chromovaná polička na víno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2x 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  <a:cs typeface="+mn-cs"/>
              </a:rPr>
              <a:t>Crisper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 zásuvka na ovoce a zeleninu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2+4 přihrádek ve dveřích chladničky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Držák na vajíčka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Mrazák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3 úrovně mražení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2 plastové zásuvky + 1 mrazicí přihrádka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>
                <a:solidFill>
                  <a:srgbClr val="FF0000"/>
                </a:solidFill>
                <a:latin typeface="Arial" charset="0"/>
                <a:cs typeface="+mn-cs"/>
              </a:rPr>
              <a:t> </a:t>
            </a: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Invertorový kompresor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Osvětlení 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  <a:cs typeface="+mn-cs"/>
              </a:rPr>
              <a:t>Sky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 LED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Reverzibilní dvířka – výměnné panty dveří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Dveře s náběhem – klouzavé (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  <a:cs typeface="+mn-cs"/>
              </a:rPr>
              <a:t>sliding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) panty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415" y="3492461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43602" y="3700517"/>
            <a:ext cx="72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Výměnné panty dveří</a:t>
            </a: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27" y="1101812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34243" y="1312437"/>
            <a:ext cx="736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Elektronické ovládání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34901426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8059019031903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Provedení		Plně vestavná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1935 x 690 x 545 mm 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</a:t>
            </a:r>
            <a:r>
              <a:rPr lang="cs-CZ" altLang="cs-CZ" sz="800">
                <a:latin typeface="Arial" panose="020B0604020202020204" pitchFamily="34" charset="0"/>
              </a:rPr>
              <a:t>	78</a:t>
            </a:r>
            <a:endParaRPr lang="cs-CZ" altLang="cs-CZ" sz="800" dirty="0"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1995 x 730 x 597 mm </a:t>
            </a:r>
            <a:r>
              <a:rPr lang="cs-CZ" altLang="cs-CZ" sz="800" dirty="0">
                <a:latin typeface="Arial" charset="0"/>
              </a:rPr>
              <a:t>Hmotnost s obalem (kg)	80</a:t>
            </a:r>
          </a:p>
        </p:txBody>
      </p:sp>
      <p:pic>
        <p:nvPicPr>
          <p:cNvPr id="51" name="Obrázek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323" y="1088783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038" y="1878904"/>
            <a:ext cx="720000" cy="720000"/>
          </a:xfrm>
          <a:prstGeom prst="rect">
            <a:avLst/>
          </a:prstGeom>
        </p:spPr>
      </p:pic>
      <p:sp>
        <p:nvSpPr>
          <p:cNvPr id="55" name="TextBox 22"/>
          <p:cNvSpPr txBox="1"/>
          <p:nvPr/>
        </p:nvSpPr>
        <p:spPr>
          <a:xfrm>
            <a:off x="4965066" y="2085015"/>
            <a:ext cx="691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  <a:r>
              <a:rPr lang="cs-CZ" sz="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</a:t>
            </a:r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LED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0A202176-4897-4DFA-BDBA-FA137EBB4243}"/>
              </a:ext>
            </a:extLst>
          </p:cNvPr>
          <p:cNvSpPr txBox="1"/>
          <p:nvPr/>
        </p:nvSpPr>
        <p:spPr>
          <a:xfrm>
            <a:off x="5482849" y="92157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6114F4F9-176B-47EB-A732-42F54CF8AC7A}"/>
              </a:ext>
            </a:extLst>
          </p:cNvPr>
          <p:cNvCxnSpPr>
            <a:cxnSpLocks/>
          </p:cNvCxnSpPr>
          <p:nvPr/>
        </p:nvCxnSpPr>
        <p:spPr>
          <a:xfrm>
            <a:off x="8162483" y="1470228"/>
            <a:ext cx="0" cy="2774731"/>
          </a:xfrm>
          <a:prstGeom prst="straightConnector1">
            <a:avLst/>
          </a:prstGeom>
          <a:ln>
            <a:solidFill>
              <a:srgbClr val="CC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3F0611A-521C-4CF9-A917-7E371C16FEC0}"/>
              </a:ext>
            </a:extLst>
          </p:cNvPr>
          <p:cNvSpPr txBox="1"/>
          <p:nvPr/>
        </p:nvSpPr>
        <p:spPr>
          <a:xfrm>
            <a:off x="8129810" y="2648377"/>
            <a:ext cx="550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193,5 cm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4123D9ED-AD90-4381-B339-1418FF62A9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443" y="1878904"/>
            <a:ext cx="720000" cy="720000"/>
          </a:xfrm>
          <a:prstGeom prst="rect">
            <a:avLst/>
          </a:prstGeom>
        </p:spPr>
      </p:pic>
      <p:pic>
        <p:nvPicPr>
          <p:cNvPr id="26" name="Obrázek 25">
            <a:extLst>
              <a:ext uri="{FF2B5EF4-FFF2-40B4-BE49-F238E27FC236}">
                <a16:creationId xmlns:a16="http://schemas.microsoft.com/office/drawing/2014/main" id="{7F05C27C-02C7-44BB-B07E-7D3DD4BDAF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398" y="3472094"/>
            <a:ext cx="720000" cy="7200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6EB734B5-BABD-4F45-A374-787821C2C5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451" y="2673699"/>
            <a:ext cx="720000" cy="720000"/>
          </a:xfrm>
          <a:prstGeom prst="rect">
            <a:avLst/>
          </a:prstGeom>
        </p:spPr>
      </p:pic>
      <p:pic>
        <p:nvPicPr>
          <p:cNvPr id="34" name="Picture 21" descr="Hoover_kolecko-H_red.png">
            <a:extLst>
              <a:ext uri="{FF2B5EF4-FFF2-40B4-BE49-F238E27FC236}">
                <a16:creationId xmlns:a16="http://schemas.microsoft.com/office/drawing/2014/main" id="{0C6B781F-C258-4F46-B2F1-828E3EFF1B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27" y="2668433"/>
            <a:ext cx="720000" cy="720000"/>
          </a:xfrm>
          <a:prstGeom prst="rect">
            <a:avLst/>
          </a:prstGeom>
        </p:spPr>
      </p:pic>
      <p:sp>
        <p:nvSpPr>
          <p:cNvPr id="36" name="TextBox 22">
            <a:extLst>
              <a:ext uri="{FF2B5EF4-FFF2-40B4-BE49-F238E27FC236}">
                <a16:creationId xmlns:a16="http://schemas.microsoft.com/office/drawing/2014/main" id="{24FB4E19-CDDD-477D-B7E4-99B6ABB50A91}"/>
              </a:ext>
            </a:extLst>
          </p:cNvPr>
          <p:cNvSpPr txBox="1"/>
          <p:nvPr/>
        </p:nvSpPr>
        <p:spPr>
          <a:xfrm>
            <a:off x="4942648" y="2857594"/>
            <a:ext cx="736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přes Wi-Fi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9B3FE3-F9C3-1F71-0BE1-6737756B50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1798" y="1377388"/>
            <a:ext cx="2133034" cy="3026051"/>
          </a:xfrm>
          <a:prstGeom prst="rect">
            <a:avLst/>
          </a:prstGeom>
        </p:spPr>
      </p:pic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BC9069C6-80A7-1672-C9E0-0A05AF505150}"/>
              </a:ext>
            </a:extLst>
          </p:cNvPr>
          <p:cNvCxnSpPr>
            <a:cxnSpLocks/>
          </p:cNvCxnSpPr>
          <p:nvPr/>
        </p:nvCxnSpPr>
        <p:spPr>
          <a:xfrm flipH="1">
            <a:off x="6081311" y="4466925"/>
            <a:ext cx="967004" cy="0"/>
          </a:xfrm>
          <a:prstGeom prst="straightConnector1">
            <a:avLst/>
          </a:prstGeom>
          <a:ln>
            <a:solidFill>
              <a:srgbClr val="CC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80D440AA-0575-ED2A-88D1-EE8C8F9F4D8B}"/>
              </a:ext>
            </a:extLst>
          </p:cNvPr>
          <p:cNvSpPr txBox="1"/>
          <p:nvPr/>
        </p:nvSpPr>
        <p:spPr>
          <a:xfrm>
            <a:off x="6231759" y="4473532"/>
            <a:ext cx="6989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cm</a:t>
            </a:r>
          </a:p>
        </p:txBody>
      </p:sp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360</Words>
  <Application>Microsoft Office PowerPoint</Application>
  <PresentationFormat>Předvádění na obrazovce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HOBT7719EW Vestavná kombinovaná lednice výšky 193,5 cm a šířky 70 cm digitální ovládání, připojení přes Wi-Fi, Total No Frost, rychlé chlazení a mrazení, prázdninový režim, reverzibilní dvířka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Krajíčková Aneta</cp:lastModifiedBy>
  <cp:revision>90</cp:revision>
  <cp:lastPrinted>2016-03-31T14:41:45Z</cp:lastPrinted>
  <dcterms:created xsi:type="dcterms:W3CDTF">2016-03-31T13:54:55Z</dcterms:created>
  <dcterms:modified xsi:type="dcterms:W3CDTF">2023-01-05T08:32:32Z</dcterms:modified>
</cp:coreProperties>
</file>