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</p:sldIdLst>
  <p:sldSz cx="9144000" cy="6858000" type="screen4x3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8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  <p15:guide id="3" orient="horz" pos="1389" userDrawn="1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5394" autoAdjust="0"/>
  </p:normalViewPr>
  <p:slideViewPr>
    <p:cSldViewPr snapToGrid="0">
      <p:cViewPr varScale="1">
        <p:scale>
          <a:sx n="85" d="100"/>
          <a:sy n="85" d="100"/>
        </p:scale>
        <p:origin x="1406" y="62"/>
      </p:cViewPr>
      <p:guideLst>
        <p:guide orient="horz" pos="2478"/>
        <p:guide orient="horz" pos="2160"/>
        <p:guide orient="horz" pos="138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22.08.2023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337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22.08.2023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0866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22.08.2023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982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14536" y="410412"/>
            <a:ext cx="7772400" cy="576064"/>
          </a:xfrm>
          <a:prstGeom prst="rect">
            <a:avLst/>
          </a:prstGeom>
        </p:spPr>
        <p:txBody>
          <a:bodyPr anchor="t"/>
          <a:lstStyle>
            <a:lvl1pPr algn="l">
              <a:defRPr sz="2400" b="1" cap="all" baseline="0">
                <a:solidFill>
                  <a:srgbClr val="CC0000"/>
                </a:solidFill>
                <a:latin typeface="Gotham Narrow Bold" pitchFamily="50" charset="0"/>
              </a:defRPr>
            </a:lvl1pPr>
          </a:lstStyle>
          <a:p>
            <a:r>
              <a:rPr lang="cs-CZ" dirty="0" smtClean="0"/>
              <a:t>Kliknutím lze upravit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20284" y="1170254"/>
            <a:ext cx="8517700" cy="37827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0">
                <a:solidFill>
                  <a:srgbClr val="CC0000"/>
                </a:solidFill>
                <a:latin typeface="Gotham Narrow Light" pitchFamily="50" charset="0"/>
              </a:defRPr>
            </a:lvl1pPr>
            <a:lvl2pPr marL="34289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pic>
        <p:nvPicPr>
          <p:cNvPr id="7" name="bolloH.png"/>
          <p:cNvPicPr/>
          <p:nvPr userDrawn="1"/>
        </p:nvPicPr>
        <p:blipFill>
          <a:blip r:embed="rId2" cstate="print">
            <a:alphaModFix amt="50277"/>
            <a:extLst/>
          </a:blip>
          <a:srcRect l="24242" t="42040"/>
          <a:stretch>
            <a:fillRect/>
          </a:stretch>
        </p:blipFill>
        <p:spPr>
          <a:xfrm>
            <a:off x="-16423" y="-27383"/>
            <a:ext cx="3148264" cy="2352183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Segnaposto testo 2"/>
          <p:cNvSpPr>
            <a:spLocks noGrp="1"/>
          </p:cNvSpPr>
          <p:nvPr>
            <p:ph type="body" idx="14" hasCustomPrompt="1"/>
          </p:nvPr>
        </p:nvSpPr>
        <p:spPr>
          <a:xfrm>
            <a:off x="467544" y="2420888"/>
            <a:ext cx="3600400" cy="4176464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600" b="0" i="0">
                <a:solidFill>
                  <a:schemeClr val="tx1">
                    <a:lumMod val="50000"/>
                    <a:lumOff val="50000"/>
                  </a:schemeClr>
                </a:solidFill>
                <a:latin typeface="Gotham Narrow Medium"/>
                <a:cs typeface="Gotham Narrow Medium"/>
              </a:defRPr>
            </a:lvl1pPr>
            <a:lvl2pPr marL="34289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883245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22.08.2023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2269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22.08.2023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6662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22.08.2023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463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22.08.2023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5886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22.08.2023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2310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22.08.2023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9472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22.08.2023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8632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22.08.2023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8261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00C46-D848-4F40-BD5D-C53C2B13DC1D}" type="datetimeFigureOut">
              <a:rPr lang="cs-CZ" smtClean="0"/>
              <a:t>22.08.2023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8230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emf"/><Relationship Id="rId10" Type="http://schemas.openxmlformats.org/officeDocument/2006/relationships/image" Target="../media/image10.jp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 descr="L:\marketing\L O G O\HOOVER\logo Hoover 2014\logo_hoover Bi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2793" y="5922000"/>
            <a:ext cx="961207" cy="9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65" y="-15240"/>
            <a:ext cx="8955193" cy="928255"/>
          </a:xfrm>
        </p:spPr>
        <p:txBody>
          <a:bodyPr>
            <a:normAutofit fontScale="90000"/>
          </a:bodyPr>
          <a:lstStyle/>
          <a:p>
            <a:pPr lvl="0">
              <a:lnSpc>
                <a:spcPct val="100000"/>
              </a:lnSpc>
            </a:pPr>
            <a:r>
              <a:rPr lang="cs-CZ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H3TSM47TAMCE-S</a:t>
            </a:r>
            <a:br>
              <a:rPr lang="cs-CZ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1400" b="0" cap="none" dirty="0" smtClean="0">
                <a:solidFill>
                  <a:prstClr val="black"/>
                </a:solidFill>
                <a:latin typeface="Arial" charset="0"/>
              </a:rPr>
              <a:t>Vrchem </a:t>
            </a:r>
            <a:r>
              <a:rPr lang="cs-CZ" altLang="cs-CZ" sz="1400" b="0" cap="none" dirty="0">
                <a:solidFill>
                  <a:prstClr val="black"/>
                </a:solidFill>
                <a:latin typeface="Arial" charset="0"/>
              </a:rPr>
              <a:t>plněná automatická pračka </a:t>
            </a:r>
            <a:r>
              <a:rPr lang="cs-CZ" altLang="cs-CZ" sz="1400" b="0" cap="none" dirty="0" smtClean="0">
                <a:solidFill>
                  <a:srgbClr val="C00000"/>
                </a:solidFill>
                <a:latin typeface="Arial" charset="0"/>
                <a:ea typeface="+mn-ea"/>
                <a:cs typeface="+mn-cs"/>
              </a:rPr>
              <a:t>H-</a:t>
            </a:r>
            <a:r>
              <a:rPr lang="cs-CZ" altLang="cs-CZ" sz="1400" b="0" cap="none" dirty="0" smtClean="0">
                <a:solidFill>
                  <a:prstClr val="black"/>
                </a:solidFill>
                <a:latin typeface="Arial" charset="0"/>
                <a:ea typeface="+mn-ea"/>
                <a:cs typeface="+mn-cs"/>
              </a:rPr>
              <a:t>WASH 300 PRO</a:t>
            </a:r>
            <a:br>
              <a:rPr lang="cs-CZ" altLang="cs-CZ" sz="1400" b="0" cap="none" dirty="0" smtClean="0">
                <a:solidFill>
                  <a:prstClr val="black"/>
                </a:solidFill>
                <a:latin typeface="Arial" charset="0"/>
                <a:ea typeface="+mn-ea"/>
                <a:cs typeface="+mn-cs"/>
              </a:rPr>
            </a:br>
            <a:r>
              <a:rPr lang="cs-CZ" altLang="cs-CZ" sz="1400" b="0" cap="none" dirty="0" smtClean="0">
                <a:solidFill>
                  <a:srgbClr val="C00000"/>
                </a:solidFill>
                <a:latin typeface="Arial" charset="0"/>
              </a:rPr>
              <a:t>One </a:t>
            </a:r>
            <a:r>
              <a:rPr lang="cs-CZ" altLang="cs-CZ" sz="1400" b="0" cap="none" dirty="0">
                <a:solidFill>
                  <a:srgbClr val="C00000"/>
                </a:solidFill>
                <a:latin typeface="Arial" charset="0"/>
              </a:rPr>
              <a:t>Touch – NFC připojení, </a:t>
            </a:r>
            <a:r>
              <a:rPr lang="cs-CZ" altLang="cs-CZ" sz="1400" b="0" cap="none" dirty="0" smtClean="0">
                <a:solidFill>
                  <a:srgbClr val="C00000"/>
                </a:solidFill>
                <a:latin typeface="Arial" charset="0"/>
              </a:rPr>
              <a:t>All </a:t>
            </a:r>
            <a:r>
              <a:rPr lang="cs-CZ" altLang="cs-CZ" sz="1400" b="0" cap="none" dirty="0">
                <a:solidFill>
                  <a:srgbClr val="C00000"/>
                </a:solidFill>
                <a:latin typeface="Arial" charset="0"/>
              </a:rPr>
              <a:t>In </a:t>
            </a:r>
            <a:r>
              <a:rPr lang="cs-CZ" altLang="cs-CZ" sz="1400" b="0" cap="none" dirty="0" smtClean="0">
                <a:solidFill>
                  <a:srgbClr val="C00000"/>
                </a:solidFill>
                <a:latin typeface="Arial" charset="0"/>
              </a:rPr>
              <a:t>One 59 min, 4 rychlé cykly do 1 hod, dotykový </a:t>
            </a:r>
            <a:r>
              <a:rPr lang="cs-CZ" altLang="cs-CZ" sz="1400" b="0" cap="none" dirty="0" smtClean="0">
                <a:solidFill>
                  <a:srgbClr val="C00000"/>
                </a:solidFill>
                <a:latin typeface="Arial" charset="0"/>
                <a:ea typeface="+mn-ea"/>
                <a:cs typeface="+mn-cs"/>
              </a:rPr>
              <a:t>displej, invertorový motor</a:t>
            </a:r>
            <a:endParaRPr lang="cs-CZ" altLang="cs-CZ" sz="1400" b="0" cap="none" dirty="0">
              <a:solidFill>
                <a:srgbClr val="C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1" name="Zástupný symbol pro text 3"/>
          <p:cNvSpPr>
            <a:spLocks noGrp="1"/>
          </p:cNvSpPr>
          <p:nvPr>
            <p:ph type="body" idx="14"/>
          </p:nvPr>
        </p:nvSpPr>
        <p:spPr>
          <a:xfrm>
            <a:off x="0" y="785618"/>
            <a:ext cx="4122420" cy="6072382"/>
          </a:xfrm>
        </p:spPr>
        <p:txBody>
          <a:bodyPr anchor="t">
            <a:noAutofit/>
          </a:bodyPr>
          <a:lstStyle/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  <a:cs typeface="+mn-cs"/>
              </a:rPr>
              <a:t>Hlavní vlastnosti (Nařízení v přenesené pravomoci: (EU) 2019/2014)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Třída energetické účinnosti		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  <a:cs typeface="+mn-cs"/>
              </a:rPr>
              <a:t>B</a:t>
            </a:r>
            <a:endParaRPr lang="cs-CZ" altLang="cs-CZ" sz="800" dirty="0">
              <a:solidFill>
                <a:schemeClr val="tx1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Jmenovitá kapacita (kg)		7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Spotřeba energie na 1 cyklus programu Eco 40-60 (kWh) 	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  <a:cs typeface="+mn-cs"/>
              </a:rPr>
              <a:t>0,517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schemeClr val="tx1"/>
                </a:solidFill>
                <a:latin typeface="Arial" charset="0"/>
                <a:cs typeface="+mn-cs"/>
              </a:rPr>
              <a:t>Spotřeba 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energie na 100 cyklů programu Eco 40-60 (kWh)	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  <a:cs typeface="+mn-cs"/>
              </a:rPr>
              <a:t>52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schemeClr val="tx1"/>
                </a:solidFill>
                <a:latin typeface="Arial" charset="0"/>
                <a:cs typeface="+mn-cs"/>
              </a:rPr>
              <a:t>Spotřeba 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vody na 1 cyklus v programu Eco 40-60 (l) 	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  <a:cs typeface="+mn-cs"/>
              </a:rPr>
              <a:t>42</a:t>
            </a:r>
            <a:endParaRPr lang="cs-CZ" altLang="cs-CZ" sz="800" dirty="0">
              <a:solidFill>
                <a:schemeClr val="tx1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Otáčky při odstřeďování (ot./min)		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  <a:cs typeface="+mn-cs"/>
              </a:rPr>
              <a:t>1351</a:t>
            </a:r>
            <a:endParaRPr lang="cs-CZ" altLang="cs-CZ" sz="800" dirty="0">
              <a:solidFill>
                <a:schemeClr val="tx1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Třída účinnosti sušení odstřeďováním		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  <a:cs typeface="+mn-cs"/>
              </a:rPr>
              <a:t>B</a:t>
            </a:r>
            <a:endParaRPr lang="cs-CZ" altLang="cs-CZ" sz="800" dirty="0">
              <a:solidFill>
                <a:schemeClr val="tx1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Trvání programu Eco 40-60 (h:min)		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  <a:cs typeface="+mn-cs"/>
              </a:rPr>
              <a:t>3:28</a:t>
            </a:r>
            <a:endParaRPr lang="cs-CZ" altLang="cs-CZ" sz="800" dirty="0">
              <a:solidFill>
                <a:schemeClr val="tx1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Úroveň emisí hluku ve fázi odstřeďování (dB(A) re 1 pW) 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  <a:cs typeface="+mn-cs"/>
              </a:rPr>
              <a:t>	79</a:t>
            </a:r>
            <a:endParaRPr lang="cs-CZ" altLang="cs-CZ" sz="800" dirty="0">
              <a:solidFill>
                <a:schemeClr val="tx1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Emisní třída hluku šířeného vzduchem při odstřeďování	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  <a:cs typeface="+mn-cs"/>
              </a:rPr>
              <a:t>C</a:t>
            </a:r>
            <a:endParaRPr lang="cs-CZ" altLang="cs-CZ" sz="800" dirty="0">
              <a:solidFill>
                <a:schemeClr val="tx1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b="1" dirty="0" smtClean="0">
              <a:solidFill>
                <a:prstClr val="black"/>
              </a:solidFill>
              <a:latin typeface="Arial" charset="0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</a:rPr>
              <a:t>Technologie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b="1" dirty="0">
                <a:solidFill>
                  <a:schemeClr val="tx1"/>
                </a:solidFill>
                <a:latin typeface="Arial" panose="020B0604020202020204" pitchFamily="34" charset="0"/>
              </a:rPr>
              <a:t>One Touch </a:t>
            </a:r>
            <a:r>
              <a:rPr lang="cs-CZ" altLang="cs-CZ" sz="800" dirty="0">
                <a:solidFill>
                  <a:schemeClr val="tx1"/>
                </a:solidFill>
                <a:latin typeface="Arial" panose="020B0604020202020204" pitchFamily="34" charset="0"/>
              </a:rPr>
              <a:t>-  bezdotykové propojení pračky pomocí technologie NFC s chytrým telefonem a její ovládání, rozšířené možnosti používání v aplikaci </a:t>
            </a:r>
            <a:r>
              <a:rPr lang="cs-CZ" altLang="cs-CZ" sz="800" dirty="0" err="1">
                <a:solidFill>
                  <a:schemeClr val="tx1"/>
                </a:solidFill>
                <a:latin typeface="Arial" panose="020B0604020202020204" pitchFamily="34" charset="0"/>
              </a:rPr>
              <a:t>Wizard</a:t>
            </a:r>
            <a:r>
              <a:rPr lang="cs-CZ" altLang="cs-CZ" sz="800" dirty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dirty="0" smtClean="0">
                <a:solidFill>
                  <a:schemeClr val="tx1"/>
                </a:solidFill>
                <a:latin typeface="Arial" panose="020B0604020202020204" pitchFamily="34" charset="0"/>
              </a:rPr>
              <a:t>Stahování </a:t>
            </a:r>
            <a:r>
              <a:rPr lang="cs-CZ" altLang="cs-CZ" sz="800" dirty="0">
                <a:solidFill>
                  <a:schemeClr val="tx1"/>
                </a:solidFill>
                <a:latin typeface="Arial" panose="020B0604020202020204" pitchFamily="34" charset="0"/>
              </a:rPr>
              <a:t>nových funkcí a </a:t>
            </a:r>
            <a:r>
              <a:rPr lang="cs-CZ" altLang="cs-CZ" sz="800" dirty="0" smtClean="0">
                <a:solidFill>
                  <a:schemeClr val="tx1"/>
                </a:solidFill>
                <a:latin typeface="Arial" panose="020B0604020202020204" pitchFamily="34" charset="0"/>
              </a:rPr>
              <a:t>cyklů, Funkce </a:t>
            </a:r>
            <a:r>
              <a:rPr lang="cs-CZ" altLang="cs-CZ" sz="800" dirty="0">
                <a:solidFill>
                  <a:schemeClr val="tx1"/>
                </a:solidFill>
                <a:latin typeface="Arial" panose="020B0604020202020204" pitchFamily="34" charset="0"/>
              </a:rPr>
              <a:t>pro odložený začátek a konec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dirty="0">
                <a:solidFill>
                  <a:schemeClr val="tx1"/>
                </a:solidFill>
                <a:latin typeface="Arial" panose="020B0604020202020204" pitchFamily="34" charset="0"/>
              </a:rPr>
              <a:t>Kontrolní </a:t>
            </a:r>
            <a:r>
              <a:rPr lang="cs-CZ" altLang="cs-CZ" sz="800" dirty="0" smtClean="0">
                <a:solidFill>
                  <a:schemeClr val="tx1"/>
                </a:solidFill>
                <a:latin typeface="Arial" panose="020B0604020202020204" pitchFamily="34" charset="0"/>
              </a:rPr>
              <a:t>cyklus, Vedení </a:t>
            </a:r>
            <a:r>
              <a:rPr lang="cs-CZ" altLang="cs-CZ" sz="800" dirty="0">
                <a:solidFill>
                  <a:schemeClr val="tx1"/>
                </a:solidFill>
                <a:latin typeface="Arial" panose="020B0604020202020204" pitchFamily="34" charset="0"/>
              </a:rPr>
              <a:t>statistik praní a čerpání </a:t>
            </a:r>
            <a:r>
              <a:rPr lang="cs-CZ" altLang="cs-CZ" sz="800" dirty="0" smtClean="0">
                <a:solidFill>
                  <a:schemeClr val="tx1"/>
                </a:solidFill>
                <a:latin typeface="Arial" panose="020B0604020202020204" pitchFamily="34" charset="0"/>
              </a:rPr>
              <a:t>energie, Tipy </a:t>
            </a:r>
            <a:r>
              <a:rPr lang="cs-CZ" altLang="cs-CZ" sz="800" dirty="0">
                <a:solidFill>
                  <a:schemeClr val="tx1"/>
                </a:solidFill>
                <a:latin typeface="Arial" panose="020B0604020202020204" pitchFamily="34" charset="0"/>
              </a:rPr>
              <a:t>a triky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dirty="0">
                <a:solidFill>
                  <a:schemeClr val="tx1"/>
                </a:solidFill>
                <a:latin typeface="Arial" panose="020B0604020202020204" pitchFamily="34" charset="0"/>
              </a:rPr>
              <a:t>Průvodce chybovými hláškami a uživatelský </a:t>
            </a:r>
            <a:r>
              <a:rPr lang="cs-CZ" altLang="cs-CZ" sz="800" dirty="0" smtClean="0">
                <a:solidFill>
                  <a:schemeClr val="tx1"/>
                </a:solidFill>
                <a:latin typeface="Arial" panose="020B0604020202020204" pitchFamily="34" charset="0"/>
              </a:rPr>
              <a:t>návod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b="1" dirty="0" smtClean="0">
                <a:solidFill>
                  <a:schemeClr val="tx1"/>
                </a:solidFill>
                <a:latin typeface="Arial" charset="0"/>
              </a:rPr>
              <a:t>Kg </a:t>
            </a:r>
            <a:r>
              <a:rPr lang="cs-CZ" altLang="cs-CZ" sz="800" b="1" dirty="0">
                <a:solidFill>
                  <a:schemeClr val="tx1"/>
                </a:solidFill>
                <a:latin typeface="Arial" charset="0"/>
              </a:rPr>
              <a:t>Mode Plus 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</a:rPr>
              <a:t>– optimalizace délky cyklu, spotřeby vody a energie v závislosti na aktuálním množství náplně. </a:t>
            </a:r>
            <a:endParaRPr lang="cs-CZ" altLang="cs-CZ" sz="800" dirty="0" smtClean="0">
              <a:solidFill>
                <a:schemeClr val="tx1"/>
              </a:solidFill>
              <a:latin typeface="Arial" charset="0"/>
            </a:endParaRP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b="1" dirty="0">
                <a:solidFill>
                  <a:schemeClr val="tx1"/>
                </a:solidFill>
                <a:latin typeface="Arial" charset="0"/>
              </a:rPr>
              <a:t>All In One 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</a:rPr>
              <a:t>- patentovaný systém rozpouštění pracího prášku spolu s vodou ve speciální komoře a následné kropení prádla touto pěnou během praní. Snížení času praní na 59 min. Zvýšení účinnosti praní i při nízkých teplotách 20°C. Snížení energie. Možnost prát bílé a barevné prádlo dohromady.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b="1" dirty="0" smtClean="0">
                <a:solidFill>
                  <a:schemeClr val="tx1"/>
                </a:solidFill>
                <a:latin typeface="Arial" charset="0"/>
              </a:rPr>
              <a:t>4 rychlé cykly do 1 hodiny</a:t>
            </a:r>
            <a:endParaRPr lang="cs-CZ" altLang="cs-CZ" sz="800" b="1" dirty="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cs-CZ" altLang="cs-CZ" sz="800" b="1" dirty="0" smtClean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  <a:cs typeface="+mn-cs"/>
              </a:rPr>
              <a:t>Programy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	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16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programů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základních + One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Touch programy</a:t>
            </a:r>
            <a:endParaRPr lang="cs-CZ" altLang="cs-CZ" sz="800" dirty="0" smtClean="0">
              <a:solidFill>
                <a:prstClr val="black"/>
              </a:solidFill>
              <a:latin typeface="Arial" charset="0"/>
              <a:cs typeface="+mn-cs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Extra Care,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All In One 59 min,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Rychlá péče 14,30,44 min, Dětský hygienický, </a:t>
            </a:r>
            <a:endParaRPr lang="cs-CZ" altLang="cs-CZ" sz="800" dirty="0" smtClean="0">
              <a:solidFill>
                <a:prstClr val="black"/>
              </a:solidFill>
              <a:latin typeface="Arial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Osvěžení, Jemné, Sportovní, Máchání, Odčerpání + Odstřeďování, Syntetika, </a:t>
            </a: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20°C – snížená teplota praní se stejným výsledkem jako při praní na 40°C s 60% úsporou energie,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Vlna / Ruční praní, Eco 40 – 60°C,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Bavlna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, One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Touch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	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  <a:cs typeface="+mn-cs"/>
              </a:rPr>
              <a:t>Funkce</a:t>
            </a:r>
            <a:endParaRPr lang="cs-CZ" altLang="cs-CZ" sz="800" b="1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>
              <a:spcBef>
                <a:spcPct val="0"/>
              </a:spcBef>
            </a:pPr>
            <a:r>
              <a:rPr lang="cs-CZ" altLang="cs-CZ" sz="800" dirty="0" smtClean="0">
                <a:solidFill>
                  <a:schemeClr val="tx1"/>
                </a:solidFill>
                <a:latin typeface="Arial" charset="0"/>
              </a:rPr>
              <a:t>Nastavení 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</a:rPr>
              <a:t>otáček 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</a:rPr>
              <a:t>odstřeďování a teploty 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</a:rPr>
              <a:t>praní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</a:rPr>
              <a:t>, </a:t>
            </a:r>
            <a:r>
              <a:rPr lang="cs-CZ" altLang="cs-CZ" sz="800" b="1" dirty="0" smtClean="0">
                <a:solidFill>
                  <a:schemeClr val="tx1"/>
                </a:solidFill>
                <a:latin typeface="Arial" charset="0"/>
              </a:rPr>
              <a:t>Pára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</a:rPr>
              <a:t>, Odložený 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</a:rPr>
              <a:t>start 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</a:rPr>
              <a:t>až 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</a:rPr>
              <a:t>24 hod, 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</a:rPr>
              <a:t>Předpírka, Přídavné máchání, Hygienický +, Nastavení úrovně znečištění (3)/ 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</a:rPr>
              <a:t>Rychlé praní (14, 30, 44 min), 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</a:rPr>
              <a:t>Zablokování tlačítek, Ukazatel 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</a:rPr>
              <a:t>zůstatkového 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</a:rPr>
              <a:t>času</a:t>
            </a:r>
          </a:p>
          <a:p>
            <a:pPr>
              <a:spcBef>
                <a:spcPct val="0"/>
              </a:spcBef>
            </a:pPr>
            <a:endParaRPr lang="cs-CZ" altLang="cs-CZ" sz="800" b="1" dirty="0">
              <a:solidFill>
                <a:schemeClr val="tx1"/>
              </a:solidFill>
              <a:latin typeface="Arial" charset="0"/>
              <a:cs typeface="+mn-cs"/>
            </a:endParaRP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  <a:cs typeface="+mn-cs"/>
              </a:rPr>
              <a:t>Bezpečnost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	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Bezpečnostní zámek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dveří/ Ochrana proti úniku vody a proti přepěnění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b="1" dirty="0" smtClean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  <a:cs typeface="+mn-cs"/>
              </a:rPr>
              <a:t>Konstrukce</a:t>
            </a:r>
            <a:endParaRPr lang="cs-CZ" altLang="cs-CZ" sz="800" b="1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  <a:cs typeface="+mn-cs"/>
              </a:rPr>
              <a:t>Dotykový digitální displej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  <a:cs typeface="+mn-cs"/>
              </a:rPr>
              <a:t>Invertorový motor – tichý chod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Objem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bubnu 46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l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Materiál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bubnu Nerez/ vany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Silitech/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Panty dvířek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vlevo/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Průměr plnícího otvoru 35 cm / Úhel otevírání dvířek 180°;</a:t>
            </a: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  <a:cs typeface="+mn-cs"/>
              </a:rPr>
              <a:t>Slow Motion – pomalé otevírání dvířek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126078" y="1067303"/>
            <a:ext cx="0" cy="5400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78604" y="1067314"/>
            <a:ext cx="0" cy="540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2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0406" y="4977368"/>
            <a:ext cx="720000" cy="720000"/>
          </a:xfrm>
          <a:prstGeom prst="rect">
            <a:avLst/>
          </a:prstGeom>
        </p:spPr>
      </p:pic>
      <p:sp>
        <p:nvSpPr>
          <p:cNvPr id="33" name="TextBox 22"/>
          <p:cNvSpPr txBox="1"/>
          <p:nvPr/>
        </p:nvSpPr>
        <p:spPr>
          <a:xfrm>
            <a:off x="4914901" y="5037460"/>
            <a:ext cx="7267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Pomalé otevírání dvířek bubnu</a:t>
            </a:r>
            <a:endParaRPr lang="cs-CZ" sz="700" b="1" dirty="0">
              <a:solidFill>
                <a:schemeClr val="bg1"/>
              </a:solidFill>
            </a:endParaRPr>
          </a:p>
        </p:txBody>
      </p:sp>
      <p:pic>
        <p:nvPicPr>
          <p:cNvPr id="39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5380" y="1036967"/>
            <a:ext cx="720000" cy="720000"/>
          </a:xfrm>
          <a:prstGeom prst="rect">
            <a:avLst/>
          </a:prstGeom>
        </p:spPr>
      </p:pic>
      <p:sp>
        <p:nvSpPr>
          <p:cNvPr id="40" name="TextBox 22"/>
          <p:cNvSpPr txBox="1"/>
          <p:nvPr/>
        </p:nvSpPr>
        <p:spPr>
          <a:xfrm>
            <a:off x="4947079" y="1042201"/>
            <a:ext cx="7351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NFC připojení - bezdotyková technologie ovládání pračky</a:t>
            </a:r>
            <a:endParaRPr lang="cs-CZ" sz="7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3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0886" y="1829447"/>
            <a:ext cx="720000" cy="720000"/>
          </a:xfrm>
          <a:prstGeom prst="rect">
            <a:avLst/>
          </a:prstGeom>
        </p:spPr>
      </p:pic>
      <p:pic>
        <p:nvPicPr>
          <p:cNvPr id="27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8026" y="2591447"/>
            <a:ext cx="720000" cy="720000"/>
          </a:xfrm>
          <a:prstGeom prst="rect">
            <a:avLst/>
          </a:prstGeom>
        </p:spPr>
      </p:pic>
      <p:sp>
        <p:nvSpPr>
          <p:cNvPr id="28" name="TextBox 22"/>
          <p:cNvSpPr txBox="1"/>
          <p:nvPr/>
        </p:nvSpPr>
        <p:spPr>
          <a:xfrm>
            <a:off x="4920185" y="2659981"/>
            <a:ext cx="75507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Hygienická péče </a:t>
            </a:r>
            <a:endParaRPr lang="cs-CZ" sz="7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bavlněné </a:t>
            </a:r>
          </a:p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dětské </a:t>
            </a:r>
          </a:p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prádlo</a:t>
            </a:r>
            <a:endParaRPr lang="cs-CZ" sz="700" b="1" dirty="0">
              <a:solidFill>
                <a:schemeClr val="bg1"/>
              </a:solidFill>
            </a:endParaRPr>
          </a:p>
        </p:txBody>
      </p:sp>
      <p:pic>
        <p:nvPicPr>
          <p:cNvPr id="34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9411" y="3414663"/>
            <a:ext cx="720000" cy="720000"/>
          </a:xfrm>
          <a:prstGeom prst="rect">
            <a:avLst/>
          </a:prstGeom>
        </p:spPr>
      </p:pic>
      <p:sp>
        <p:nvSpPr>
          <p:cNvPr id="42" name="TextBox 22"/>
          <p:cNvSpPr txBox="1"/>
          <p:nvPr/>
        </p:nvSpPr>
        <p:spPr>
          <a:xfrm>
            <a:off x="4942544" y="3526120"/>
            <a:ext cx="72043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Stahování více než 40 cyklů</a:t>
            </a:r>
            <a:endParaRPr lang="cs-CZ" sz="700" b="1" dirty="0">
              <a:solidFill>
                <a:schemeClr val="bg1"/>
              </a:solidFill>
            </a:endParaRPr>
          </a:p>
        </p:txBody>
      </p:sp>
      <p:sp>
        <p:nvSpPr>
          <p:cNvPr id="35" name="Obdélník 34"/>
          <p:cNvSpPr/>
          <p:nvPr/>
        </p:nvSpPr>
        <p:spPr>
          <a:xfrm>
            <a:off x="5707536" y="4941168"/>
            <a:ext cx="34364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Kód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31018709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</a:t>
            </a:r>
            <a:endParaRPr lang="cs-CZ" altLang="cs-CZ" sz="800" dirty="0" smtClean="0">
              <a:solidFill>
                <a:prstClr val="black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EAN		8059019040653</a:t>
            </a:r>
          </a:p>
          <a:p>
            <a:pPr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Barva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altLang="cs-CZ" sz="800" dirty="0" smtClean="0">
                <a:latin typeface="Arial" charset="0"/>
              </a:rPr>
              <a:t>Bílá s chromovaným madlem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Rozměry výrobku v x š x h (mm)	860 x 410 x 600</a:t>
            </a:r>
            <a:endParaRPr lang="cs-CZ" altLang="cs-CZ" sz="800" b="1" dirty="0" smtClean="0">
              <a:solidFill>
                <a:prstClr val="black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Čistá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váha výrobku (kg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59</a:t>
            </a:r>
            <a:endParaRPr lang="cs-CZ" altLang="cs-CZ" sz="8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balení v x š x h (mm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890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480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650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Hmotnost s obalem (kg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60,5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9" name="TextBox 22"/>
          <p:cNvSpPr txBox="1"/>
          <p:nvPr/>
        </p:nvSpPr>
        <p:spPr>
          <a:xfrm>
            <a:off x="4939531" y="1982016"/>
            <a:ext cx="75507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Invertorový motor – tichý chod</a:t>
            </a:r>
            <a:endParaRPr lang="cs-CZ" sz="700" b="1" dirty="0">
              <a:solidFill>
                <a:schemeClr val="bg1"/>
              </a:solidFill>
            </a:endParaRPr>
          </a:p>
        </p:txBody>
      </p:sp>
      <p:pic>
        <p:nvPicPr>
          <p:cNvPr id="57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8027" y="4196058"/>
            <a:ext cx="720000" cy="720000"/>
          </a:xfrm>
          <a:prstGeom prst="rect">
            <a:avLst/>
          </a:prstGeom>
        </p:spPr>
      </p:pic>
      <p:sp>
        <p:nvSpPr>
          <p:cNvPr id="58" name="TextBox 22"/>
          <p:cNvSpPr txBox="1"/>
          <p:nvPr/>
        </p:nvSpPr>
        <p:spPr>
          <a:xfrm>
            <a:off x="4901731" y="4258535"/>
            <a:ext cx="7775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In One</a:t>
            </a:r>
          </a:p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praní při 20° s účinností jako při 40</a:t>
            </a:r>
            <a:endParaRPr lang="cs-CZ" sz="700" b="1" dirty="0">
              <a:solidFill>
                <a:schemeClr val="bg1"/>
              </a:solidFill>
            </a:endParaRPr>
          </a:p>
        </p:txBody>
      </p:sp>
      <p:pic>
        <p:nvPicPr>
          <p:cNvPr id="44" name="Obrázek 4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4749" y="2579888"/>
            <a:ext cx="720000" cy="720000"/>
          </a:xfrm>
          <a:prstGeom prst="flowChartConnector">
            <a:avLst/>
          </a:prstGeom>
        </p:spPr>
      </p:pic>
      <p:pic>
        <p:nvPicPr>
          <p:cNvPr id="46" name="Obrázek 45"/>
          <p:cNvPicPr>
            <a:picLocks noChangeAspect="1"/>
          </p:cNvPicPr>
          <p:nvPr/>
        </p:nvPicPr>
        <p:blipFill rotWithShape="1">
          <a:blip r:embed="rId5"/>
          <a:srcRect l="23230" t="15985" r="15118" b="12205"/>
          <a:stretch/>
        </p:blipFill>
        <p:spPr>
          <a:xfrm>
            <a:off x="4169667" y="4958395"/>
            <a:ext cx="720000" cy="720000"/>
          </a:xfrm>
          <a:prstGeom prst="flowChartConnector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50" name="Obrázek 49"/>
          <p:cNvPicPr>
            <a:picLocks noChangeAspect="1"/>
          </p:cNvPicPr>
          <p:nvPr/>
        </p:nvPicPr>
        <p:blipFill rotWithShape="1">
          <a:blip r:embed="rId6"/>
          <a:srcRect l="24223" t="48737" r="67516" b="36453"/>
          <a:stretch/>
        </p:blipFill>
        <p:spPr>
          <a:xfrm>
            <a:off x="4155163" y="3409799"/>
            <a:ext cx="720000" cy="720001"/>
          </a:xfrm>
          <a:prstGeom prst="flowChartConnector">
            <a:avLst/>
          </a:prstGeom>
        </p:spPr>
      </p:pic>
      <p:pic>
        <p:nvPicPr>
          <p:cNvPr id="51" name="Immagine 19"/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511" t="7589" r="7450" b="7848"/>
          <a:stretch/>
        </p:blipFill>
        <p:spPr>
          <a:xfrm>
            <a:off x="4154321" y="4189640"/>
            <a:ext cx="720000" cy="720000"/>
          </a:xfrm>
          <a:prstGeom prst="flowChartConnector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53" name="TextBox 22"/>
          <p:cNvSpPr txBox="1"/>
          <p:nvPr/>
        </p:nvSpPr>
        <p:spPr>
          <a:xfrm>
            <a:off x="4914264" y="5037799"/>
            <a:ext cx="7267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Pomalé otevírání dvířek bubnu</a:t>
            </a:r>
            <a:endParaRPr lang="cs-CZ" sz="700" b="1" dirty="0">
              <a:solidFill>
                <a:schemeClr val="bg1"/>
              </a:solidFill>
            </a:endParaRPr>
          </a:p>
        </p:txBody>
      </p:sp>
      <p:pic>
        <p:nvPicPr>
          <p:cNvPr id="54" name="Obrázek 53"/>
          <p:cNvPicPr>
            <a:picLocks noChangeAspect="1"/>
          </p:cNvPicPr>
          <p:nvPr/>
        </p:nvPicPr>
        <p:blipFill rotWithShape="1">
          <a:blip r:embed="rId5"/>
          <a:srcRect l="23230" t="15985" r="15118" b="12205"/>
          <a:stretch/>
        </p:blipFill>
        <p:spPr>
          <a:xfrm>
            <a:off x="4169030" y="4967699"/>
            <a:ext cx="720000" cy="720000"/>
          </a:xfrm>
          <a:prstGeom prst="flowChartConnector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52" name="Obrázek 5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6463" y="1825238"/>
            <a:ext cx="720000" cy="720000"/>
          </a:xfrm>
          <a:prstGeom prst="flowChartConnector">
            <a:avLst/>
          </a:prstGeom>
        </p:spPr>
      </p:pic>
      <p:sp>
        <p:nvSpPr>
          <p:cNvPr id="45" name="TextovéPole 44">
            <a:extLst>
              <a:ext uri="{FF2B5EF4-FFF2-40B4-BE49-F238E27FC236}">
                <a16:creationId xmlns="" xmlns:a16="http://schemas.microsoft.com/office/drawing/2014/main" id="{87E6A696-3B0E-4AB4-A886-45FE02A3E943}"/>
              </a:ext>
            </a:extLst>
          </p:cNvPr>
          <p:cNvSpPr txBox="1"/>
          <p:nvPr/>
        </p:nvSpPr>
        <p:spPr>
          <a:xfrm>
            <a:off x="5258163" y="90260"/>
            <a:ext cx="388583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Parametry odpovídají Nařízení v přenesené pravomoci: (EU)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2019/2014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Více informací o výrobku naleznete pod tímto QR kódem: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9" t="6928" r="5279" b="4053"/>
          <a:stretch/>
        </p:blipFill>
        <p:spPr>
          <a:xfrm>
            <a:off x="5771190" y="2237700"/>
            <a:ext cx="1591650" cy="2637259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3098" y="1081407"/>
            <a:ext cx="720000" cy="720000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804" b="90458"/>
          <a:stretch/>
        </p:blipFill>
        <p:spPr>
          <a:xfrm>
            <a:off x="7970872" y="521409"/>
            <a:ext cx="800014" cy="75600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428" y="1801407"/>
            <a:ext cx="1446330" cy="289265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6" name="Obrázek 35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16" t="12770" r="21762" b="10957"/>
          <a:stretch/>
        </p:blipFill>
        <p:spPr>
          <a:xfrm>
            <a:off x="4160490" y="1028477"/>
            <a:ext cx="720000" cy="720000"/>
          </a:xfrm>
          <a:prstGeom prst="flowChartConnector">
            <a:avLst/>
          </a:prstGeom>
          <a:ln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246192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1836</TotalTime>
  <Words>58</Words>
  <Application>Microsoft Office PowerPoint</Application>
  <PresentationFormat>Předvádění na obrazovce (4:3)</PresentationFormat>
  <Paragraphs>58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Gotham Narrow Bold</vt:lpstr>
      <vt:lpstr>Gotham Narrow Light</vt:lpstr>
      <vt:lpstr>Gotham Narrow Medium</vt:lpstr>
      <vt:lpstr>Motiv Office</vt:lpstr>
      <vt:lpstr>H3TSM47TAMCE-S Vrchem plněná automatická pračka H-WASH 300 PRO One Touch – NFC připojení, All In One 59 min, 4 rychlé cykly do 1 hod, dotykový displej, invertorový motor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CP70_CP50011 - SÁČKOVÝ vysavač CAPTURE</dc:title>
  <dc:creator>Martina Křižáková</dc:creator>
  <cp:lastModifiedBy>Martina Křižáková</cp:lastModifiedBy>
  <cp:revision>191</cp:revision>
  <cp:lastPrinted>2016-03-31T14:41:45Z</cp:lastPrinted>
  <dcterms:created xsi:type="dcterms:W3CDTF">2016-03-31T13:54:55Z</dcterms:created>
  <dcterms:modified xsi:type="dcterms:W3CDTF">2023-08-22T08:05:40Z</dcterms:modified>
</cp:coreProperties>
</file>