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86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HBW5518E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Kombinovaná vestavná lednice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>
                <a:latin typeface="Arial" charset="0"/>
              </a:rPr>
              <a:t> 6 2D 55 – výška </a:t>
            </a:r>
            <a:r>
              <a:rPr lang="cs-CZ" altLang="cs-CZ" sz="1400" dirty="0">
                <a:latin typeface="Arial" charset="0"/>
              </a:rPr>
              <a:t>177 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latin typeface="Arial" charset="0"/>
              </a:rPr>
              <a:t>Energetická třída E, </a:t>
            </a:r>
            <a:r>
              <a:rPr lang="cs-CZ" altLang="cs-CZ" sz="1200" dirty="0" err="1">
                <a:latin typeface="Arial" charset="0"/>
              </a:rPr>
              <a:t>Total</a:t>
            </a:r>
            <a:r>
              <a:rPr lang="cs-CZ" altLang="cs-CZ" sz="1200" dirty="0">
                <a:latin typeface="Arial" charset="0"/>
              </a:rPr>
              <a:t> No </a:t>
            </a:r>
            <a:r>
              <a:rPr lang="cs-CZ" altLang="cs-CZ" sz="1200" dirty="0" err="1">
                <a:latin typeface="Arial" charset="0"/>
              </a:rPr>
              <a:t>Frost</a:t>
            </a:r>
            <a:r>
              <a:rPr lang="cs-CZ" altLang="cs-CZ" sz="1200" dirty="0">
                <a:latin typeface="Arial" charset="0"/>
              </a:rPr>
              <a:t>, technologie AI </a:t>
            </a:r>
            <a:r>
              <a:rPr lang="cs-CZ" altLang="cs-CZ" sz="1200" dirty="0" err="1">
                <a:latin typeface="Arial" charset="0"/>
              </a:rPr>
              <a:t>Inside</a:t>
            </a:r>
            <a:r>
              <a:rPr lang="cs-CZ" altLang="cs-CZ" sz="1200" baseline="30000" dirty="0" err="1">
                <a:latin typeface="Arial" charset="0"/>
              </a:rPr>
              <a:t>TM</a:t>
            </a:r>
            <a:r>
              <a:rPr lang="cs-CZ" altLang="cs-CZ" sz="1200" dirty="0">
                <a:latin typeface="Arial" charset="0"/>
              </a:rPr>
              <a:t>, reverzibilní dvířka, připojení přes Wi-Fi, Super </a:t>
            </a:r>
            <a:r>
              <a:rPr lang="cs-CZ" altLang="cs-CZ" sz="1200" dirty="0" err="1">
                <a:latin typeface="Arial" charset="0"/>
              </a:rPr>
              <a:t>Cooling&amp;Freezing</a:t>
            </a:r>
            <a:endParaRPr lang="cs-CZ" altLang="cs-CZ" sz="1200" dirty="0"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23528" y="980728"/>
            <a:ext cx="3573492" cy="510966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Hlavní vlastnosti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248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lednice (l)		186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mrazáku (l)		62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0,591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216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(dB(A))	37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ST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mrazáku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9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Mrazicí výkon/24 hod		4,5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Vlastnosti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err="1">
                <a:latin typeface="Arial" charset="0"/>
              </a:rPr>
              <a:t>Total</a:t>
            </a:r>
            <a:r>
              <a:rPr lang="cs-CZ" altLang="cs-CZ" sz="800" b="1" dirty="0">
                <a:latin typeface="Arial" charset="0"/>
              </a:rPr>
              <a:t> No </a:t>
            </a:r>
            <a:r>
              <a:rPr lang="cs-CZ" altLang="cs-CZ" sz="800" b="1" dirty="0" err="1">
                <a:latin typeface="Arial" charset="0"/>
              </a:rPr>
              <a:t>Frost</a:t>
            </a:r>
            <a:r>
              <a:rPr lang="cs-CZ" altLang="cs-CZ" sz="800" dirty="0">
                <a:latin typeface="Arial" charset="0"/>
              </a:rPr>
              <a:t>, Super </a:t>
            </a:r>
            <a:r>
              <a:rPr lang="cs-CZ" altLang="cs-CZ" sz="800" dirty="0" err="1">
                <a:latin typeface="Arial" charset="0"/>
              </a:rPr>
              <a:t>Cooling</a:t>
            </a:r>
            <a:r>
              <a:rPr lang="cs-CZ" altLang="cs-CZ" sz="800" dirty="0">
                <a:latin typeface="Arial" charset="0"/>
              </a:rPr>
              <a:t> – rychlé zchlazení v lednici, Super </a:t>
            </a:r>
            <a:r>
              <a:rPr lang="cs-CZ" altLang="cs-CZ" sz="800" dirty="0" err="1">
                <a:latin typeface="Arial" charset="0"/>
              </a:rPr>
              <a:t>Freezing</a:t>
            </a:r>
            <a:r>
              <a:rPr lang="cs-CZ" altLang="cs-CZ" sz="800" dirty="0">
                <a:latin typeface="Arial" charset="0"/>
              </a:rPr>
              <a:t> – rychle zmražení v mrazáku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Prázdninový režim, Eko režim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Artificial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Intelligence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Inside</a:t>
            </a:r>
            <a:r>
              <a:rPr lang="cs-CZ" altLang="cs-CZ" sz="800" b="1" baseline="30000" dirty="0" err="1">
                <a:latin typeface="Arial" charset="0"/>
              </a:rPr>
              <a:t>TM</a:t>
            </a:r>
            <a:r>
              <a:rPr lang="cs-CZ" altLang="cs-CZ" sz="800" b="1" dirty="0">
                <a:latin typeface="Arial" charset="0"/>
              </a:rPr>
              <a:t> – </a:t>
            </a:r>
            <a:r>
              <a:rPr lang="cs-CZ" altLang="cs-CZ" sz="800" b="1" dirty="0" err="1">
                <a:latin typeface="Arial" charset="0"/>
              </a:rPr>
              <a:t>Fresher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Techs</a:t>
            </a:r>
            <a:r>
              <a:rPr lang="cs-CZ" altLang="cs-CZ" sz="800" b="1" dirty="0">
                <a:latin typeface="Arial" charset="0"/>
              </a:rPr>
              <a:t> (Air </a:t>
            </a:r>
            <a:r>
              <a:rPr lang="cs-CZ" altLang="cs-CZ" sz="800" b="1" dirty="0" err="1">
                <a:latin typeface="Arial" charset="0"/>
              </a:rPr>
              <a:t>Surround</a:t>
            </a:r>
            <a:r>
              <a:rPr lang="cs-CZ" altLang="cs-CZ" sz="800" b="1" dirty="0">
                <a:latin typeface="Arial" charset="0"/>
              </a:rPr>
              <a:t> – rovnoměrné rozložení vzduchu), aplikace </a:t>
            </a:r>
            <a:r>
              <a:rPr lang="cs-CZ" altLang="cs-CZ" sz="800" b="1" dirty="0" err="1">
                <a:latin typeface="Arial" charset="0"/>
              </a:rPr>
              <a:t>hOn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Připojení přes Wi-Fi – kompatibilita s aplikací </a:t>
            </a:r>
            <a:r>
              <a:rPr lang="cs-CZ" altLang="cs-CZ" sz="800" b="1" dirty="0" err="1">
                <a:latin typeface="Arial" charset="0"/>
              </a:rPr>
              <a:t>hOn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Elektronické ovládání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Lednice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2+1 polic, 2x zásuvka na ovoce/zeleninu s HCS (Humidity </a:t>
            </a:r>
            <a:r>
              <a:rPr lang="cs-CZ" altLang="cs-CZ" sz="800" dirty="0" err="1">
                <a:latin typeface="Arial" charset="0"/>
              </a:rPr>
              <a:t>Control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cs-CZ" altLang="cs-CZ" sz="800" dirty="0" err="1">
                <a:latin typeface="Arial" charset="0"/>
              </a:rPr>
              <a:t>System</a:t>
            </a:r>
            <a:r>
              <a:rPr lang="cs-CZ" altLang="cs-CZ" sz="800" dirty="0">
                <a:latin typeface="Arial" charset="0"/>
              </a:rPr>
              <a:t>)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2+3 přihrádek ve dveřích lednice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Police na víno (chromovaná)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Držák na vajíčka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Zásobník na led</a:t>
            </a:r>
            <a:r>
              <a:rPr lang="cs-CZ" altLang="cs-CZ" sz="800" dirty="0">
                <a:latin typeface="Arial" charset="0"/>
              </a:rPr>
              <a:t> (manuální)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Reverzibilní dvířka – výměnné panty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LED osvětlení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Invertorový kompresor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34901388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8059019031354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1772 × 540 × 545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55,4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1832 × 580 × 597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57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12243" y="1208194"/>
            <a:ext cx="914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795418" y="1859772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Reverzibilní dvířka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508104" y="85683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01E79EFA-44C4-4264-AE83-D4732D239184}"/>
              </a:ext>
            </a:extLst>
          </p:cNvPr>
          <p:cNvCxnSpPr>
            <a:cxnSpLocks/>
          </p:cNvCxnSpPr>
          <p:nvPr/>
        </p:nvCxnSpPr>
        <p:spPr>
          <a:xfrm>
            <a:off x="7213738" y="1030791"/>
            <a:ext cx="0" cy="2384943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CF488D36-42D3-47A3-A2B0-03D9D78FAFFB}"/>
              </a:ext>
            </a:extLst>
          </p:cNvPr>
          <p:cNvSpPr txBox="1"/>
          <p:nvPr/>
        </p:nvSpPr>
        <p:spPr>
          <a:xfrm>
            <a:off x="6945696" y="1868523"/>
            <a:ext cx="553998" cy="6349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cs-C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 cm</a:t>
            </a:r>
          </a:p>
        </p:txBody>
      </p:sp>
      <p:pic>
        <p:nvPicPr>
          <p:cNvPr id="43" name="Obrázek 42">
            <a:extLst>
              <a:ext uri="{FF2B5EF4-FFF2-40B4-BE49-F238E27FC236}">
                <a16:creationId xmlns:a16="http://schemas.microsoft.com/office/drawing/2014/main" id="{E7D8171F-9449-4F1C-ACE2-A17F2944FC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94" y="951421"/>
            <a:ext cx="720000" cy="720000"/>
          </a:xfrm>
          <a:prstGeom prst="rect">
            <a:avLst/>
          </a:prstGeom>
        </p:spPr>
      </p:pic>
      <p:pic>
        <p:nvPicPr>
          <p:cNvPr id="46" name="Obrázek 45">
            <a:extLst>
              <a:ext uri="{FF2B5EF4-FFF2-40B4-BE49-F238E27FC236}">
                <a16:creationId xmlns:a16="http://schemas.microsoft.com/office/drawing/2014/main" id="{C3210551-178C-49FB-89D9-BEEFCAAF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91" y="1669049"/>
            <a:ext cx="720000" cy="720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A383BD1-6E45-4082-B472-2F4279FA38F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1" t="6784" r="9775" b="8001"/>
          <a:stretch/>
        </p:blipFill>
        <p:spPr>
          <a:xfrm>
            <a:off x="5861161" y="1111415"/>
            <a:ext cx="1313398" cy="226793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C5CBF5D-B6EC-4337-82A2-98F4C696C4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054" y="1167516"/>
            <a:ext cx="1440000" cy="1440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1BDB23E-73A0-45F5-B1D5-E650AB2B4DB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7" t="6972"/>
          <a:stretch/>
        </p:blipFill>
        <p:spPr>
          <a:xfrm>
            <a:off x="5811711" y="3525710"/>
            <a:ext cx="1313398" cy="1376004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3C36743-9016-4A5E-B376-0FC903C5CF0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91" y="2579025"/>
            <a:ext cx="720000" cy="720000"/>
          </a:xfrm>
          <a:prstGeom prst="rect">
            <a:avLst/>
          </a:prstGeom>
        </p:spPr>
      </p:pic>
      <p:sp>
        <p:nvSpPr>
          <p:cNvPr id="30" name="TextovéPole 29">
            <a:extLst>
              <a:ext uri="{FF2B5EF4-FFF2-40B4-BE49-F238E27FC236}">
                <a16:creationId xmlns:a16="http://schemas.microsoft.com/office/drawing/2014/main" id="{7947E936-6D23-44F4-8E18-FD35B44A9ADC}"/>
              </a:ext>
            </a:extLst>
          </p:cNvPr>
          <p:cNvSpPr txBox="1"/>
          <p:nvPr/>
        </p:nvSpPr>
        <p:spPr>
          <a:xfrm>
            <a:off x="4784220" y="2765367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cs-CZ" sz="800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endParaRPr lang="cs-CZ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67723780-F3BD-4C9A-AD3D-D3C635B6F47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4" y="3485367"/>
            <a:ext cx="720000" cy="720000"/>
          </a:xfrm>
          <a:prstGeom prst="rect">
            <a:avLst/>
          </a:prstGeom>
        </p:spPr>
      </p:pic>
      <p:sp>
        <p:nvSpPr>
          <p:cNvPr id="31" name="TextovéPole 30">
            <a:extLst>
              <a:ext uri="{FF2B5EF4-FFF2-40B4-BE49-F238E27FC236}">
                <a16:creationId xmlns:a16="http://schemas.microsoft.com/office/drawing/2014/main" id="{EADFC9D7-3BFB-425D-BA81-7C400B9F0E27}"/>
              </a:ext>
            </a:extLst>
          </p:cNvPr>
          <p:cNvSpPr txBox="1"/>
          <p:nvPr/>
        </p:nvSpPr>
        <p:spPr>
          <a:xfrm>
            <a:off x="4762853" y="3676090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Kompatibilita s aplikací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364BA34-253C-40D5-BBC0-DE6D813DCB7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150" y="2691906"/>
            <a:ext cx="1104904" cy="220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a09af93a-bc92-4cce-8ba3-c8fdbed82e2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364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256</cp:revision>
  <cp:lastPrinted>2016-05-31T13:00:02Z</cp:lastPrinted>
  <dcterms:created xsi:type="dcterms:W3CDTF">2015-07-16T11:02:07Z</dcterms:created>
  <dcterms:modified xsi:type="dcterms:W3CDTF">2022-03-07T13:27:46Z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