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0E8FC5"/>
    <a:srgbClr val="0093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791B80A1-FDE9-416C-B9A8-2A1FE73A844A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29" tIns="45715" rIns="91429" bIns="45715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F63C6288-EF84-456C-B7FC-4481D153D6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8080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C6288-EF84-456C-B7FC-4481D153D6E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4777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8545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163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5164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7302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9162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477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387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665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52320" y="6309320"/>
            <a:ext cx="1251348" cy="386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reeform 28"/>
          <p:cNvSpPr>
            <a:spLocks/>
          </p:cNvSpPr>
          <p:nvPr userDrawn="1"/>
        </p:nvSpPr>
        <p:spPr bwMode="auto">
          <a:xfrm flipH="1" flipV="1">
            <a:off x="0" y="6211575"/>
            <a:ext cx="6984776" cy="646425"/>
          </a:xfrm>
          <a:custGeom>
            <a:avLst/>
            <a:gdLst>
              <a:gd name="connsiteX0" fmla="*/ 0 w 8915400"/>
              <a:gd name="connsiteY0" fmla="*/ 0 h 1026989"/>
              <a:gd name="connsiteX1" fmla="*/ 311567 w 8915400"/>
              <a:gd name="connsiteY1" fmla="*/ 0 h 1026989"/>
              <a:gd name="connsiteX2" fmla="*/ 8609192 w 8915400"/>
              <a:gd name="connsiteY2" fmla="*/ 0 h 1026989"/>
              <a:gd name="connsiteX3" fmla="*/ 8892102 w 8915400"/>
              <a:gd name="connsiteY3" fmla="*/ 281709 h 1026989"/>
              <a:gd name="connsiteX4" fmla="*/ 8915400 w 8915400"/>
              <a:gd name="connsiteY4" fmla="*/ 313802 h 1026989"/>
              <a:gd name="connsiteX5" fmla="*/ 8892102 w 8915400"/>
              <a:gd name="connsiteY5" fmla="*/ 345896 h 1026989"/>
              <a:gd name="connsiteX6" fmla="*/ 8203133 w 8915400"/>
              <a:gd name="connsiteY6" fmla="*/ 1012725 h 1026989"/>
              <a:gd name="connsiteX7" fmla="*/ 8196476 w 8915400"/>
              <a:gd name="connsiteY7" fmla="*/ 1016291 h 1026989"/>
              <a:gd name="connsiteX8" fmla="*/ 8173178 w 8915400"/>
              <a:gd name="connsiteY8" fmla="*/ 1026989 h 1026989"/>
              <a:gd name="connsiteX9" fmla="*/ 686871 w 8915400"/>
              <a:gd name="connsiteY9" fmla="*/ 1026989 h 1026989"/>
              <a:gd name="connsiteX10" fmla="*/ 0 w 8915400"/>
              <a:gd name="connsiteY10" fmla="*/ 1026989 h 102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915400" h="1026989">
                <a:moveTo>
                  <a:pt x="0" y="0"/>
                </a:moveTo>
                <a:lnTo>
                  <a:pt x="311567" y="0"/>
                </a:lnTo>
                <a:cubicBezTo>
                  <a:pt x="1814549" y="0"/>
                  <a:pt x="4345887" y="0"/>
                  <a:pt x="8609192" y="0"/>
                </a:cubicBezTo>
                <a:cubicBezTo>
                  <a:pt x="8609192" y="0"/>
                  <a:pt x="8609192" y="0"/>
                  <a:pt x="8892102" y="281709"/>
                </a:cubicBezTo>
                <a:cubicBezTo>
                  <a:pt x="8892102" y="281709"/>
                  <a:pt x="8915400" y="299539"/>
                  <a:pt x="8915400" y="313802"/>
                </a:cubicBezTo>
                <a:cubicBezTo>
                  <a:pt x="8915400" y="328066"/>
                  <a:pt x="8892102" y="345896"/>
                  <a:pt x="8892102" y="345896"/>
                </a:cubicBezTo>
                <a:cubicBezTo>
                  <a:pt x="8892102" y="345896"/>
                  <a:pt x="8892102" y="345896"/>
                  <a:pt x="8203133" y="1012725"/>
                </a:cubicBezTo>
                <a:cubicBezTo>
                  <a:pt x="8203133" y="1012725"/>
                  <a:pt x="8206461" y="1009159"/>
                  <a:pt x="8196476" y="1016291"/>
                </a:cubicBezTo>
                <a:cubicBezTo>
                  <a:pt x="8186491" y="1026989"/>
                  <a:pt x="8173178" y="1026989"/>
                  <a:pt x="8173178" y="1026989"/>
                </a:cubicBezTo>
                <a:cubicBezTo>
                  <a:pt x="8173178" y="1026989"/>
                  <a:pt x="8173178" y="1026989"/>
                  <a:pt x="686871" y="1026989"/>
                </a:cubicBezTo>
                <a:lnTo>
                  <a:pt x="0" y="1026989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txBody>
          <a:bodyPr vert="horz" wrap="square" lIns="86818" tIns="43409" rIns="86818" bIns="43409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709">
              <a:solidFill>
                <a:prstClr val="black"/>
              </a:solidFill>
            </a:endParaRPr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9CBF3D83-6329-4114-881B-C48C9E2EDB1D}"/>
              </a:ext>
            </a:extLst>
          </p:cNvPr>
          <p:cNvSpPr>
            <a:spLocks/>
          </p:cNvSpPr>
          <p:nvPr userDrawn="1"/>
        </p:nvSpPr>
        <p:spPr bwMode="auto">
          <a:xfrm rot="5400000">
            <a:off x="-98852" y="98850"/>
            <a:ext cx="519832" cy="322129"/>
          </a:xfrm>
          <a:custGeom>
            <a:avLst/>
            <a:gdLst>
              <a:gd name="T0" fmla="*/ 397 w 524"/>
              <a:gd name="T1" fmla="*/ 0 h 398"/>
              <a:gd name="T2" fmla="*/ 0 w 524"/>
              <a:gd name="T3" fmla="*/ 398 h 398"/>
              <a:gd name="T4" fmla="*/ 524 w 524"/>
              <a:gd name="T5" fmla="*/ 398 h 398"/>
              <a:gd name="T6" fmla="*/ 524 w 524"/>
              <a:gd name="T7" fmla="*/ 130 h 398"/>
              <a:gd name="T8" fmla="*/ 397 w 524"/>
              <a:gd name="T9" fmla="*/ 0 h 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4" h="398">
                <a:moveTo>
                  <a:pt x="397" y="0"/>
                </a:moveTo>
                <a:lnTo>
                  <a:pt x="0" y="398"/>
                </a:lnTo>
                <a:lnTo>
                  <a:pt x="524" y="398"/>
                </a:lnTo>
                <a:lnTo>
                  <a:pt x="524" y="130"/>
                </a:lnTo>
                <a:lnTo>
                  <a:pt x="397" y="0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5114" tIns="32557" rIns="65114" bIns="32557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prstClr val="black"/>
              </a:solidFill>
            </a:endParaRPr>
          </a:p>
        </p:txBody>
      </p:sp>
      <p:cxnSp>
        <p:nvCxnSpPr>
          <p:cNvPr id="14" name="Přímá spojnice 13"/>
          <p:cNvCxnSpPr/>
          <p:nvPr userDrawn="1"/>
        </p:nvCxnSpPr>
        <p:spPr>
          <a:xfrm>
            <a:off x="0" y="908720"/>
            <a:ext cx="7147240" cy="0"/>
          </a:xfrm>
          <a:prstGeom prst="line">
            <a:avLst/>
          </a:prstGeom>
          <a:ln w="19050">
            <a:solidFill>
              <a:srgbClr val="4472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882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9091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620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35264-EE75-400C-80BE-5E821CD423B8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7510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Zástupný symbol pro text 3"/>
          <p:cNvSpPr txBox="1">
            <a:spLocks/>
          </p:cNvSpPr>
          <p:nvPr/>
        </p:nvSpPr>
        <p:spPr>
          <a:xfrm>
            <a:off x="323528" y="44624"/>
            <a:ext cx="8818904" cy="864443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 b="1" dirty="0">
                <a:solidFill>
                  <a:srgbClr val="4472C4"/>
                </a:solidFill>
                <a:latin typeface="Arial" charset="0"/>
              </a:rPr>
              <a:t>HCE520E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>
                <a:latin typeface="Arial" charset="0"/>
              </a:rPr>
              <a:t>Volně stojící truhlicový mrazák </a:t>
            </a:r>
            <a:r>
              <a:rPr lang="cs-CZ" altLang="cs-CZ" sz="1400" dirty="0">
                <a:solidFill>
                  <a:srgbClr val="0070C0"/>
                </a:solidFill>
                <a:latin typeface="Arial" charset="0"/>
              </a:rPr>
              <a:t>Chest Freezer Series 7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Invertorový kompresor, 3 koše, Rychlé mrazení, digitální displej, kolečka, zámek dveří </a:t>
            </a:r>
            <a:endParaRPr lang="cs-CZ" altLang="cs-CZ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3995936" y="980728"/>
            <a:ext cx="0" cy="5220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Zástupný symbol pro text 3"/>
          <p:cNvSpPr txBox="1">
            <a:spLocks/>
          </p:cNvSpPr>
          <p:nvPr/>
        </p:nvSpPr>
        <p:spPr>
          <a:xfrm>
            <a:off x="107504" y="908720"/>
            <a:ext cx="3888432" cy="5760640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</a:rPr>
              <a:t>Hlavní vlastnosti </a:t>
            </a:r>
            <a:r>
              <a:rPr lang="cs-CZ" altLang="cs-CZ" sz="8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Nařízení v přenesené pravomoci: (EU) 2019/2016)</a:t>
            </a:r>
            <a:endParaRPr lang="cs-CZ" altLang="cs-CZ" sz="800" b="1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Třída energetické účinnosti		E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Celkový čistý objem (l)		508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Čistý objem chladničky/ mrazáku (l)		-/508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Spotřeba energie za den (kWh/24 hod)		0,794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Roční spotřeba energie (kWh/rok)		290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Mrazicí výkon (kg/24 hod)		23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Doba skladování při výpadku proudu (hod)	43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Úroveň emisí hluku šířeného vzduchem (dB(A) re 1 pW)	39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Emisní třída hluku šířeného vzduchem		C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Klimatická třída			SN - T  10 °- 43 °C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sz="800" b="1" dirty="0">
                <a:latin typeface="Arial" charset="0"/>
              </a:rPr>
              <a:t>Nejnižší bezpečná pracovní teplota okolí mrazničky         -15 °C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Hvězdičkové označení 		****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Třída energetické účinnosti světla		G</a:t>
            </a:r>
          </a:p>
          <a:p>
            <a:pPr marL="0" indent="0">
              <a:spcBef>
                <a:spcPct val="0"/>
              </a:spcBef>
              <a:buNone/>
            </a:pP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b="1" dirty="0">
                <a:latin typeface="Arial" charset="0"/>
              </a:rPr>
              <a:t>Vlastnosti</a:t>
            </a:r>
          </a:p>
          <a:p>
            <a:pPr>
              <a:spcBef>
                <a:spcPct val="0"/>
              </a:spcBef>
            </a:pPr>
            <a:r>
              <a:rPr lang="cs-CZ" altLang="cs-CZ" sz="800" b="1" dirty="0">
                <a:latin typeface="Arial" charset="0"/>
              </a:rPr>
              <a:t>Invertorový kompresor – tichý a úsporný chod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>
              <a:lnSpc>
                <a:spcPct val="115000"/>
              </a:lnSpc>
              <a:spcBef>
                <a:spcPct val="0"/>
              </a:spcBef>
            </a:pPr>
            <a:r>
              <a:rPr lang="cs-CZ" altLang="cs-CZ" sz="800" b="1" dirty="0">
                <a:latin typeface="Arial" charset="0"/>
              </a:rPr>
              <a:t>Funkce Rychlé mrazení </a:t>
            </a:r>
          </a:p>
          <a:p>
            <a:pPr marL="0">
              <a:lnSpc>
                <a:spcPct val="115000"/>
              </a:lnSpc>
              <a:spcBef>
                <a:spcPct val="0"/>
              </a:spcBef>
            </a:pPr>
            <a:r>
              <a:rPr lang="cs-CZ" altLang="cs-CZ" sz="800" b="1" dirty="0">
                <a:latin typeface="Arial" charset="0"/>
              </a:rPr>
              <a:t>Elektronické ovládání </a:t>
            </a:r>
          </a:p>
          <a:p>
            <a:pPr>
              <a:spcBef>
                <a:spcPct val="0"/>
              </a:spcBef>
            </a:pPr>
            <a:r>
              <a:rPr lang="cs-CZ" altLang="cs-CZ" sz="800" b="1" dirty="0">
                <a:latin typeface="Arial" charset="0"/>
              </a:rPr>
              <a:t>Externí dotykový displej</a:t>
            </a:r>
          </a:p>
          <a:p>
            <a:pPr>
              <a:spcBef>
                <a:spcPct val="0"/>
              </a:spcBef>
            </a:pPr>
            <a:r>
              <a:rPr lang="cs-CZ" altLang="cs-CZ" sz="800" dirty="0">
                <a:latin typeface="Arial" charset="0"/>
              </a:rPr>
              <a:t>Dětská pojistka</a:t>
            </a:r>
          </a:p>
          <a:p>
            <a:pPr>
              <a:spcBef>
                <a:spcPct val="0"/>
              </a:spcBef>
            </a:pPr>
            <a:r>
              <a:rPr lang="cs-CZ" altLang="cs-CZ" sz="800" dirty="0">
                <a:latin typeface="Arial" charset="0"/>
              </a:rPr>
              <a:t>Antibakteriální gumové těsnění dvířek</a:t>
            </a:r>
          </a:p>
          <a:p>
            <a:pPr>
              <a:spcBef>
                <a:spcPct val="0"/>
              </a:spcBef>
            </a:pPr>
            <a:r>
              <a:rPr lang="cs-CZ" altLang="cs-CZ" sz="800" b="1" dirty="0">
                <a:latin typeface="Arial" charset="0"/>
              </a:rPr>
              <a:t>Možnost umístit v místnosti s okolní teplotou až do -15° C (sklep)</a:t>
            </a:r>
          </a:p>
          <a:p>
            <a:pPr>
              <a:spcBef>
                <a:spcPct val="0"/>
              </a:spcBef>
            </a:pP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cs-CZ" altLang="cs-CZ" sz="800" b="1" dirty="0">
              <a:latin typeface="Arial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800" b="1" dirty="0">
                <a:latin typeface="Arial" charset="0"/>
              </a:rPr>
              <a:t>Mrazák</a:t>
            </a: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Statické chlazení</a:t>
            </a: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Rozsah nastavení teplot -30 až +10 °C</a:t>
            </a: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3 závěsné koše</a:t>
            </a: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Ukazatel Rychlého mrazení</a:t>
            </a: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Manuální odmrazování</a:t>
            </a: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endParaRPr lang="cs-CZ" altLang="cs-CZ" sz="800" b="1" dirty="0">
              <a:latin typeface="Arial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</a:rPr>
              <a:t>Konstrukce</a:t>
            </a: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</a:rPr>
              <a:t>Osvětlení LED</a:t>
            </a: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Externí madlo</a:t>
            </a: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Zámek dveří</a:t>
            </a: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4 kolečka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5652120" y="980728"/>
            <a:ext cx="0" cy="5220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ovéPole 36"/>
          <p:cNvSpPr txBox="1"/>
          <p:nvPr/>
        </p:nvSpPr>
        <p:spPr>
          <a:xfrm>
            <a:off x="4788024" y="3645024"/>
            <a:ext cx="8640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Osvětlení LED</a:t>
            </a:r>
            <a:endParaRPr lang="cs-CZ" sz="800" dirty="0">
              <a:solidFill>
                <a:schemeClr val="bg1"/>
              </a:solidFill>
            </a:endParaRPr>
          </a:p>
        </p:txBody>
      </p:sp>
      <p:sp>
        <p:nvSpPr>
          <p:cNvPr id="19" name="Obdélník 18"/>
          <p:cNvSpPr/>
          <p:nvPr/>
        </p:nvSpPr>
        <p:spPr>
          <a:xfrm>
            <a:off x="5758056" y="5013176"/>
            <a:ext cx="33843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Logistická data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Kód		37001567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EAN		6930265333343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Barva		Bílá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Rozměry výrobku v x š x h (mm)	890 x 1545 x 750</a:t>
            </a:r>
            <a:endParaRPr lang="cs-CZ" altLang="cs-CZ" sz="800" b="1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Čistá váha výrobku (kg)	67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Rozměry balení v x š x h (mm)	895 x 1590 x 775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Hmotnost s obalem (kg)	76</a:t>
            </a:r>
          </a:p>
        </p:txBody>
      </p:sp>
      <p:sp>
        <p:nvSpPr>
          <p:cNvPr id="13" name="Zaoblený obdélník 12"/>
          <p:cNvSpPr/>
          <p:nvPr/>
        </p:nvSpPr>
        <p:spPr>
          <a:xfrm>
            <a:off x="4355976" y="2780928"/>
            <a:ext cx="360040" cy="21602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6067947" y="2276832"/>
            <a:ext cx="1368152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cs-CZ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154,5 cm</a:t>
            </a:r>
          </a:p>
        </p:txBody>
      </p:sp>
      <p:sp>
        <p:nvSpPr>
          <p:cNvPr id="24" name="TextovéPole 23">
            <a:extLst>
              <a:ext uri="{FF2B5EF4-FFF2-40B4-BE49-F238E27FC236}">
                <a16:creationId xmlns:a16="http://schemas.microsoft.com/office/drawing/2014/main" id="{87E6A696-3B0E-4AB4-A886-45FE02A3E943}"/>
              </a:ext>
            </a:extLst>
          </p:cNvPr>
          <p:cNvSpPr txBox="1"/>
          <p:nvPr/>
        </p:nvSpPr>
        <p:spPr>
          <a:xfrm>
            <a:off x="5258163" y="90260"/>
            <a:ext cx="388583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Parametry odpovídají Nařízení v přenesené pravomoci: (EU) 2019/2016</a:t>
            </a:r>
          </a:p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Více informací o výrobku naleznete pod tímto QR kódem:</a:t>
            </a:r>
          </a:p>
        </p:txBody>
      </p:sp>
      <p:pic>
        <p:nvPicPr>
          <p:cNvPr id="26" name="Obrázek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9294" y="1054424"/>
            <a:ext cx="720000" cy="720000"/>
          </a:xfrm>
          <a:prstGeom prst="rect">
            <a:avLst/>
          </a:prstGeom>
        </p:spPr>
      </p:pic>
      <p:pic>
        <p:nvPicPr>
          <p:cNvPr id="28" name="Obrázek 2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7016" y="3358760"/>
            <a:ext cx="720000" cy="720000"/>
          </a:xfrm>
          <a:prstGeom prst="rect">
            <a:avLst/>
          </a:prstGeom>
        </p:spPr>
      </p:pic>
      <p:pic>
        <p:nvPicPr>
          <p:cNvPr id="29" name="Obrázek 2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8024" y="1846512"/>
            <a:ext cx="720000" cy="720000"/>
          </a:xfrm>
          <a:prstGeom prst="rect">
            <a:avLst/>
          </a:prstGeom>
        </p:spPr>
      </p:pic>
      <p:sp>
        <p:nvSpPr>
          <p:cNvPr id="30" name="TextovéPole 29"/>
          <p:cNvSpPr txBox="1"/>
          <p:nvPr/>
        </p:nvSpPr>
        <p:spPr>
          <a:xfrm>
            <a:off x="4913493" y="1052736"/>
            <a:ext cx="6963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Externí dotykový displej</a:t>
            </a:r>
          </a:p>
        </p:txBody>
      </p:sp>
      <p:sp>
        <p:nvSpPr>
          <p:cNvPr id="31" name="TextovéPole 30"/>
          <p:cNvSpPr txBox="1"/>
          <p:nvPr/>
        </p:nvSpPr>
        <p:spPr>
          <a:xfrm>
            <a:off x="4836660" y="1911498"/>
            <a:ext cx="7623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Tichý chod pouhých </a:t>
            </a:r>
          </a:p>
          <a:p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39 dB(A)</a:t>
            </a:r>
          </a:p>
        </p:txBody>
      </p:sp>
      <p:sp>
        <p:nvSpPr>
          <p:cNvPr id="36" name="TextovéPole 35"/>
          <p:cNvSpPr txBox="1"/>
          <p:nvPr/>
        </p:nvSpPr>
        <p:spPr>
          <a:xfrm>
            <a:off x="4951424" y="3533948"/>
            <a:ext cx="6963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Úsporné LED osvětlení</a:t>
            </a:r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8024" y="2677974"/>
            <a:ext cx="720000" cy="720000"/>
          </a:xfrm>
          <a:prstGeom prst="rect">
            <a:avLst/>
          </a:prstGeom>
        </p:spPr>
      </p:pic>
      <p:sp>
        <p:nvSpPr>
          <p:cNvPr id="43" name="TextovéPole 42"/>
          <p:cNvSpPr txBox="1"/>
          <p:nvPr/>
        </p:nvSpPr>
        <p:spPr>
          <a:xfrm>
            <a:off x="4716016" y="2773905"/>
            <a:ext cx="9457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Funkce </a:t>
            </a:r>
          </a:p>
          <a:p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Rychlé mrazení</a:t>
            </a:r>
          </a:p>
        </p:txBody>
      </p:sp>
      <p:cxnSp>
        <p:nvCxnSpPr>
          <p:cNvPr id="16" name="Přímá spojnice se šipkou 15"/>
          <p:cNvCxnSpPr/>
          <p:nvPr/>
        </p:nvCxnSpPr>
        <p:spPr>
          <a:xfrm>
            <a:off x="5940152" y="2708920"/>
            <a:ext cx="1660979" cy="0"/>
          </a:xfrm>
          <a:prstGeom prst="straightConnector1">
            <a:avLst/>
          </a:prstGeom>
          <a:ln>
            <a:solidFill>
              <a:srgbClr val="00206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ázek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5815143" y="972702"/>
            <a:ext cx="1800000" cy="1113225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201" b="13251"/>
          <a:stretch/>
        </p:blipFill>
        <p:spPr>
          <a:xfrm>
            <a:off x="5762744" y="3003323"/>
            <a:ext cx="2077571" cy="154880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500" b="89899"/>
          <a:stretch/>
        </p:blipFill>
        <p:spPr>
          <a:xfrm>
            <a:off x="8407775" y="889859"/>
            <a:ext cx="634380" cy="692696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1271" y="2309120"/>
            <a:ext cx="1043618" cy="2087236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87423397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795BD839E46F24EB4770DF09025A07F" ma:contentTypeVersion="11" ma:contentTypeDescription="Vytvoří nový dokument" ma:contentTypeScope="" ma:versionID="899d58e324f7d2ad8dbbf30f92ba481f">
  <xsd:schema xmlns:xsd="http://www.w3.org/2001/XMLSchema" xmlns:xs="http://www.w3.org/2001/XMLSchema" xmlns:p="http://schemas.microsoft.com/office/2006/metadata/properties" xmlns:ns3="a09af93a-bc92-4cce-8ba3-c8fdbed82e22" xmlns:ns4="b4af0723-3826-4aee-ba08-906e8dce3040" targetNamespace="http://schemas.microsoft.com/office/2006/metadata/properties" ma:root="true" ma:fieldsID="8ecc31191407e2209a8b26e29ff69bbb" ns3:_="" ns4:_="">
    <xsd:import namespace="a09af93a-bc92-4cce-8ba3-c8fdbed82e22"/>
    <xsd:import namespace="b4af0723-3826-4aee-ba08-906e8dce304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9af93a-bc92-4cce-8ba3-c8fdbed82e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af0723-3826-4aee-ba08-906e8dce304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ADD55FB-A287-496D-995F-BEB9B7F590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9af93a-bc92-4cce-8ba3-c8fdbed82e22"/>
    <ds:schemaRef ds:uri="b4af0723-3826-4aee-ba08-906e8dce30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71747CF-528E-4FB1-8821-D297DBD7BA7C}">
  <ds:schemaRefs>
    <ds:schemaRef ds:uri="http://purl.org/dc/elements/1.1/"/>
    <ds:schemaRef ds:uri="a09af93a-bc92-4cce-8ba3-c8fdbed82e22"/>
    <ds:schemaRef ds:uri="http://schemas.microsoft.com/office/2006/metadata/properties"/>
    <ds:schemaRef ds:uri="http://purl.org/dc/terms/"/>
    <ds:schemaRef ds:uri="http://schemas.microsoft.com/office/2006/documentManagement/types"/>
    <ds:schemaRef ds:uri="b4af0723-3826-4aee-ba08-906e8dce3040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38943F7-9869-47ED-98D3-9740D3D8EED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2097</TotalTime>
  <Words>348</Words>
  <Application>Microsoft Office PowerPoint</Application>
  <PresentationFormat>Předvádění na obrazovce (4:3)</PresentationFormat>
  <Paragraphs>59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Arial</vt:lpstr>
      <vt:lpstr>Calibri</vt:lpstr>
      <vt:lpstr>Motiv systému Office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recepce</dc:creator>
  <cp:lastModifiedBy>Hana Ticháčková</cp:lastModifiedBy>
  <cp:revision>286</cp:revision>
  <cp:lastPrinted>2016-05-31T13:00:02Z</cp:lastPrinted>
  <dcterms:created xsi:type="dcterms:W3CDTF">2015-07-16T11:02:07Z</dcterms:created>
  <dcterms:modified xsi:type="dcterms:W3CDTF">2024-05-06T06:33:05Z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0x010100C795BD839E46F24EB4770DF09025A07F</vt:lpwstr>
  </property>
</Properties>
</file>