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125" d="100"/>
          <a:sy n="125" d="100"/>
        </p:scale>
        <p:origin x="6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HATS6DS46BWIFI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Komínová digestoř I-LINK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– šíře 60 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Odtah a recirkulace, energetická třída A+, dotykové ovládání, připojení přes Wi-Fi nebo Bluetooth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980728"/>
            <a:ext cx="3910241" cy="522000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Roční spotřeba energie (kWh/rok)		46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Energetická třída			A+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proudění tekutin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osvětlení		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tukové filtrace		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Průtok vzduchu min/max/booster (m3/hod)	318/571/852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Hlučnost min/max/booster (dB(A))		56/63/74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Funkce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Odtah a recirkulace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err="1">
                <a:latin typeface="Arial" charset="0"/>
              </a:rPr>
              <a:t>Preci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Synch</a:t>
            </a:r>
            <a:r>
              <a:rPr lang="cs-CZ" altLang="cs-CZ" sz="800" dirty="0">
                <a:latin typeface="Arial" charset="0"/>
              </a:rPr>
              <a:t> – Ovládání pomocí smartphonu a připojení k </a:t>
            </a:r>
            <a:r>
              <a:rPr lang="cs-CZ" altLang="cs-CZ" sz="800" b="1" dirty="0">
                <a:latin typeface="Arial" charset="0"/>
              </a:rPr>
              <a:t>Wi-Fi/Bluetooth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Dotykové ovládání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5 rychlostních stupňů, </a:t>
            </a:r>
            <a:r>
              <a:rPr lang="cs-CZ" altLang="cs-CZ" sz="800" b="1" dirty="0">
                <a:latin typeface="Arial" charset="0"/>
              </a:rPr>
              <a:t>Booster – rychlé zvýšení rychlosti na max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Časovač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Vzduchový deflektor a zpětná klapka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Motor 1 × 270W (DC-1000)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Osvětlení </a:t>
            </a:r>
            <a:r>
              <a:rPr lang="en-US" altLang="cs-CZ" sz="800" dirty="0">
                <a:latin typeface="Arial" charset="0"/>
              </a:rPr>
              <a:t>26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en-US" altLang="cs-CZ" sz="800" dirty="0">
                <a:latin typeface="Arial" charset="0"/>
              </a:rPr>
              <a:t>cm </a:t>
            </a:r>
            <a:r>
              <a:rPr lang="cs-CZ" altLang="cs-CZ" sz="800" dirty="0">
                <a:latin typeface="Arial" charset="0"/>
              </a:rPr>
              <a:t>bílý</a:t>
            </a:r>
            <a:r>
              <a:rPr lang="en-US" altLang="cs-CZ" sz="800" dirty="0">
                <a:latin typeface="Arial" charset="0"/>
              </a:rPr>
              <a:t> LED </a:t>
            </a:r>
            <a:r>
              <a:rPr lang="cs-CZ" altLang="cs-CZ" sz="800" dirty="0">
                <a:latin typeface="Arial" charset="0"/>
              </a:rPr>
              <a:t>pásek – 6000K: </a:t>
            </a:r>
            <a:r>
              <a:rPr lang="en-US" altLang="cs-CZ" sz="800" dirty="0">
                <a:latin typeface="Arial" charset="0"/>
              </a:rPr>
              <a:t>1</a:t>
            </a:r>
            <a:r>
              <a:rPr lang="cs-CZ" altLang="cs-CZ" sz="800" dirty="0">
                <a:latin typeface="Arial" charset="0"/>
              </a:rPr>
              <a:t> × </a:t>
            </a:r>
            <a:r>
              <a:rPr lang="en-US" altLang="cs-CZ" sz="800" dirty="0">
                <a:latin typeface="Arial" charset="0"/>
              </a:rPr>
              <a:t>8W 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Sací potrubí Ø 150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Redukce 120 mm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Příslušenství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Tukový hliníkový filtr (2x)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Pachový uhlíkový filtr je součástí balení (FCR17 (2ks/balení))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36901709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8059019040004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547-1027 × 600 × 504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14,2</a:t>
            </a:r>
            <a:endParaRPr lang="cs-CZ" altLang="cs-CZ" sz="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560 × 645 × 380</a:t>
            </a: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16,35</a:t>
            </a: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20834" y="1076090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pomocí 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30465F23-FF22-46EE-901E-B0690441B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256" y="1024855"/>
            <a:ext cx="589760" cy="62624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66F1713-1B07-45A9-AEEC-3006BDA23AD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t="12883" r="10100" b="18677"/>
          <a:stretch/>
        </p:blipFill>
        <p:spPr>
          <a:xfrm>
            <a:off x="6156177" y="1162369"/>
            <a:ext cx="2366937" cy="203767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EE6F0D5-5A76-4F67-9482-A0523A83CB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971" y="161292"/>
            <a:ext cx="863563" cy="172712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B9692D9-8EE7-4ACA-A7A5-877D74319EA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4798" r="17713" b="10793"/>
          <a:stretch/>
        </p:blipFill>
        <p:spPr>
          <a:xfrm>
            <a:off x="5803629" y="3478901"/>
            <a:ext cx="1587534" cy="1408772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51EDB67D-1407-480B-9B5C-89F6FE605D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71" y="3575116"/>
            <a:ext cx="1294044" cy="1294044"/>
          </a:xfrm>
          <a:prstGeom prst="rect">
            <a:avLst/>
          </a:prstGeom>
        </p:spPr>
      </p:pic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C0F7AABD-AD4B-4E50-8072-5B9B6D6E71C4}"/>
              </a:ext>
            </a:extLst>
          </p:cNvPr>
          <p:cNvCxnSpPr/>
          <p:nvPr/>
        </p:nvCxnSpPr>
        <p:spPr>
          <a:xfrm>
            <a:off x="6062893" y="3356992"/>
            <a:ext cx="2592288" cy="0"/>
          </a:xfrm>
          <a:prstGeom prst="straightConnector1">
            <a:avLst/>
          </a:prstGeom>
          <a:ln>
            <a:solidFill>
              <a:srgbClr val="4472C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44B9A30E-DB6F-46A4-89E2-2F7F7D01B4D8}"/>
              </a:ext>
            </a:extLst>
          </p:cNvPr>
          <p:cNvSpPr txBox="1"/>
          <p:nvPr/>
        </p:nvSpPr>
        <p:spPr>
          <a:xfrm>
            <a:off x="6782667" y="3140968"/>
            <a:ext cx="11139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800" dirty="0">
                <a:solidFill>
                  <a:srgbClr val="4472C4"/>
                </a:solidFill>
                <a:latin typeface="Arial" charset="0"/>
              </a:rPr>
              <a:t>6</a:t>
            </a:r>
            <a:r>
              <a:rPr lang="cs-CZ" altLang="cs-CZ" sz="800" dirty="0">
                <a:solidFill>
                  <a:srgbClr val="4472C4"/>
                </a:solidFill>
                <a:latin typeface="Arial" charset="0"/>
                <a:cs typeface="+mn-cs"/>
              </a:rPr>
              <a:t>0 cm</a:t>
            </a:r>
            <a:endParaRPr lang="cs-CZ" sz="800" dirty="0">
              <a:solidFill>
                <a:srgbClr val="4472C4"/>
              </a:solidFill>
            </a:endParaRPr>
          </a:p>
        </p:txBody>
      </p:sp>
      <p:pic>
        <p:nvPicPr>
          <p:cNvPr id="41" name="Obrázek 40">
            <a:extLst>
              <a:ext uri="{FF2B5EF4-FFF2-40B4-BE49-F238E27FC236}">
                <a16:creationId xmlns:a16="http://schemas.microsoft.com/office/drawing/2014/main" id="{BF3BA122-B6B8-432E-9F27-F4BD0B90702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6" r="24080"/>
          <a:stretch/>
        </p:blipFill>
        <p:spPr>
          <a:xfrm>
            <a:off x="4161803" y="1844824"/>
            <a:ext cx="551549" cy="519113"/>
          </a:xfrm>
          <a:prstGeom prst="rect">
            <a:avLst/>
          </a:prstGeom>
        </p:spPr>
      </p:pic>
      <p:sp>
        <p:nvSpPr>
          <p:cNvPr id="43" name="TextovéPole 42">
            <a:extLst>
              <a:ext uri="{FF2B5EF4-FFF2-40B4-BE49-F238E27FC236}">
                <a16:creationId xmlns:a16="http://schemas.microsoft.com/office/drawing/2014/main" id="{8541BD0F-DEE2-4B05-B214-2419DEEF71A9}"/>
              </a:ext>
            </a:extLst>
          </p:cNvPr>
          <p:cNvSpPr txBox="1"/>
          <p:nvPr/>
        </p:nvSpPr>
        <p:spPr>
          <a:xfrm>
            <a:off x="4788752" y="1949674"/>
            <a:ext cx="77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</a:p>
        </p:txBody>
      </p:sp>
      <p:pic>
        <p:nvPicPr>
          <p:cNvPr id="45" name="Obrázek 44">
            <a:extLst>
              <a:ext uri="{FF2B5EF4-FFF2-40B4-BE49-F238E27FC236}">
                <a16:creationId xmlns:a16="http://schemas.microsoft.com/office/drawing/2014/main" id="{84F878E2-2FAB-4B04-AFD4-3137F0E8D041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0" r="17601"/>
          <a:stretch/>
        </p:blipFill>
        <p:spPr>
          <a:xfrm>
            <a:off x="4080703" y="2629383"/>
            <a:ext cx="718856" cy="519113"/>
          </a:xfrm>
          <a:prstGeom prst="rect">
            <a:avLst/>
          </a:prstGeom>
        </p:spPr>
      </p:pic>
      <p:sp>
        <p:nvSpPr>
          <p:cNvPr id="47" name="TextovéPole 46">
            <a:extLst>
              <a:ext uri="{FF2B5EF4-FFF2-40B4-BE49-F238E27FC236}">
                <a16:creationId xmlns:a16="http://schemas.microsoft.com/office/drawing/2014/main" id="{01211D1F-79B3-4B36-9C4B-010D081F8B18}"/>
              </a:ext>
            </a:extLst>
          </p:cNvPr>
          <p:cNvSpPr txBox="1"/>
          <p:nvPr/>
        </p:nvSpPr>
        <p:spPr>
          <a:xfrm>
            <a:off x="4798195" y="2658398"/>
            <a:ext cx="77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Dotykové ovládání</a:t>
            </a:r>
          </a:p>
        </p:txBody>
      </p:sp>
      <p:pic>
        <p:nvPicPr>
          <p:cNvPr id="48" name="Obrázek 47">
            <a:extLst>
              <a:ext uri="{FF2B5EF4-FFF2-40B4-BE49-F238E27FC236}">
                <a16:creationId xmlns:a16="http://schemas.microsoft.com/office/drawing/2014/main" id="{6FE7BB2E-81B7-4407-A25C-AA2250B4DB9F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5" r="21012"/>
          <a:stretch/>
        </p:blipFill>
        <p:spPr>
          <a:xfrm>
            <a:off x="4161803" y="3310381"/>
            <a:ext cx="540014" cy="478659"/>
          </a:xfrm>
          <a:prstGeom prst="rect">
            <a:avLst/>
          </a:prstGeom>
        </p:spPr>
      </p:pic>
      <p:sp>
        <p:nvSpPr>
          <p:cNvPr id="49" name="TextovéPole 48">
            <a:extLst>
              <a:ext uri="{FF2B5EF4-FFF2-40B4-BE49-F238E27FC236}">
                <a16:creationId xmlns:a16="http://schemas.microsoft.com/office/drawing/2014/main" id="{478E2CF5-4A1F-458E-A4CA-99D45BB948FB}"/>
              </a:ext>
            </a:extLst>
          </p:cNvPr>
          <p:cNvSpPr txBox="1"/>
          <p:nvPr/>
        </p:nvSpPr>
        <p:spPr>
          <a:xfrm>
            <a:off x="4790463" y="3429000"/>
            <a:ext cx="778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257</Words>
  <Application>Microsoft Office PowerPoint</Application>
  <PresentationFormat>Předvádění na obrazovce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295</cp:revision>
  <cp:lastPrinted>2016-05-31T13:00:02Z</cp:lastPrinted>
  <dcterms:created xsi:type="dcterms:W3CDTF">2015-07-16T11:02:07Z</dcterms:created>
  <dcterms:modified xsi:type="dcterms:W3CDTF">2022-03-07T11:32:53Z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