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8FC5"/>
    <a:srgbClr val="0093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B80A1-FDE9-416C-B9A8-2A1FE73A844A}" type="datetimeFigureOut">
              <a:rPr lang="cs-CZ" smtClean="0"/>
              <a:t>20.09.2022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C6288-EF84-456C-B7FC-4481D153D6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08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C6288-EF84-456C-B7FC-4481D153D6E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77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20.09.2022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54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20.09.2022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16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20.09.2022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16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20.09.2022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30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20.09.2022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16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20.09.2022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77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20.09.2022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38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20.09.2022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66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20.09.2022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88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20.09.2022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09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20.09.2022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62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35264-EE75-400C-80BE-5E821CD423B8}" type="datetimeFigureOut">
              <a:rPr lang="cs-CZ" smtClean="0"/>
              <a:t>20.09.2022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51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emf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5" Type="http://schemas.openxmlformats.org/officeDocument/2006/relationships/image" Target="../media/image13.jp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Obrázek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1" r="14900"/>
          <a:stretch/>
        </p:blipFill>
        <p:spPr>
          <a:xfrm>
            <a:off x="-1" y="6148129"/>
            <a:ext cx="9144000" cy="1097295"/>
          </a:xfrm>
          <a:prstGeom prst="rect">
            <a:avLst/>
          </a:prstGeom>
        </p:spPr>
      </p:pic>
      <p:sp>
        <p:nvSpPr>
          <p:cNvPr id="32" name="Zástupný symbol pro text 3"/>
          <p:cNvSpPr txBox="1">
            <a:spLocks/>
          </p:cNvSpPr>
          <p:nvPr/>
        </p:nvSpPr>
        <p:spPr>
          <a:xfrm>
            <a:off x="107504" y="0"/>
            <a:ext cx="9107489" cy="864443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solidFill>
                  <a:srgbClr val="0093CE"/>
                </a:solidFill>
                <a:latin typeface="Arial" charset="0"/>
              </a:rPr>
              <a:t>CSOE H7A2DE-S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 smtClean="0">
                <a:latin typeface="Arial" charset="0"/>
              </a:rPr>
              <a:t>Kondenzační sušička s tepelným čerpadlem Smart Pro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 smtClean="0">
                <a:solidFill>
                  <a:srgbClr val="706F6F"/>
                </a:solidFill>
                <a:latin typeface="Arial" charset="0"/>
              </a:rPr>
              <a:t>Wifi + Bluetooth, tepelné čerpadlo, A++, 7 rychlých cyklů, Woolmark Apparel Care</a:t>
            </a:r>
            <a:endParaRPr lang="cs-CZ" altLang="cs-CZ" sz="1400" dirty="0">
              <a:solidFill>
                <a:srgbClr val="706F6F"/>
              </a:solidFill>
              <a:latin typeface="Arial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995936" y="980728"/>
            <a:ext cx="0" cy="540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Zástupný symbol pro text 3"/>
          <p:cNvSpPr txBox="1">
            <a:spLocks/>
          </p:cNvSpPr>
          <p:nvPr/>
        </p:nvSpPr>
        <p:spPr>
          <a:xfrm>
            <a:off x="107504" y="908720"/>
            <a:ext cx="3888432" cy="5760640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Hlavní vlastnosti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Kapacita </a:t>
            </a:r>
            <a:r>
              <a:rPr lang="cs-CZ" altLang="cs-CZ" sz="800" dirty="0">
                <a:latin typeface="Arial" charset="0"/>
              </a:rPr>
              <a:t>bavlna (kg) 	</a:t>
            </a:r>
            <a:r>
              <a:rPr lang="cs-CZ" altLang="cs-CZ" sz="800" dirty="0" smtClean="0">
                <a:latin typeface="Arial" charset="0"/>
              </a:rPr>
              <a:t>	7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Energetická </a:t>
            </a:r>
            <a:r>
              <a:rPr lang="cs-CZ" altLang="cs-CZ" sz="800" dirty="0">
                <a:latin typeface="Arial" charset="0"/>
              </a:rPr>
              <a:t>třída	</a:t>
            </a:r>
            <a:r>
              <a:rPr lang="cs-CZ" altLang="cs-CZ" sz="800" dirty="0" smtClean="0">
                <a:latin typeface="Arial" charset="0"/>
              </a:rPr>
              <a:t>		A++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smtClean="0">
                <a:latin typeface="Arial" charset="0"/>
              </a:rPr>
              <a:t>Spotř</a:t>
            </a:r>
            <a:r>
              <a:rPr lang="cs-CZ" altLang="cs-CZ" sz="800" dirty="0">
                <a:latin typeface="Arial" charset="0"/>
              </a:rPr>
              <a:t>. en. </a:t>
            </a:r>
            <a:r>
              <a:rPr lang="cs-CZ" altLang="cs-CZ" sz="800" dirty="0" smtClean="0">
                <a:latin typeface="Arial" charset="0"/>
              </a:rPr>
              <a:t>Program bavlna plná </a:t>
            </a:r>
            <a:r>
              <a:rPr lang="cs-CZ" altLang="cs-CZ" sz="800" dirty="0">
                <a:latin typeface="Arial" charset="0"/>
              </a:rPr>
              <a:t>náplň (kWh) </a:t>
            </a:r>
            <a:r>
              <a:rPr lang="cs-CZ" altLang="cs-CZ" sz="800" dirty="0" smtClean="0">
                <a:latin typeface="Arial" charset="0"/>
              </a:rPr>
              <a:t>	1,72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Spotř. en. Program bavlna částečná náplň (kWh) 	</a:t>
            </a:r>
            <a:r>
              <a:rPr lang="cs-CZ" altLang="cs-CZ" sz="800" dirty="0" smtClean="0">
                <a:latin typeface="Arial" charset="0"/>
              </a:rPr>
              <a:t>0,97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Roční spotř. </a:t>
            </a:r>
            <a:r>
              <a:rPr lang="cs-CZ" altLang="cs-CZ" sz="800" dirty="0">
                <a:latin typeface="Arial" charset="0"/>
              </a:rPr>
              <a:t>energie (kWh/rok</a:t>
            </a:r>
            <a:r>
              <a:rPr lang="cs-CZ" altLang="cs-CZ" sz="800" dirty="0" smtClean="0">
                <a:latin typeface="Arial" charset="0"/>
              </a:rPr>
              <a:t>)</a:t>
            </a:r>
            <a:r>
              <a:rPr lang="cs-CZ" altLang="cs-CZ" sz="800" dirty="0">
                <a:latin typeface="Arial" charset="0"/>
              </a:rPr>
              <a:t>	</a:t>
            </a:r>
            <a:r>
              <a:rPr lang="cs-CZ" altLang="cs-CZ" sz="800" dirty="0" smtClean="0">
                <a:latin typeface="Arial" charset="0"/>
              </a:rPr>
              <a:t>	211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Doba sušení Program </a:t>
            </a:r>
            <a:r>
              <a:rPr lang="cs-CZ" altLang="cs-CZ" sz="800" dirty="0">
                <a:latin typeface="Arial" charset="0"/>
              </a:rPr>
              <a:t>bavlna Do skříně plná </a:t>
            </a:r>
            <a:r>
              <a:rPr lang="cs-CZ" altLang="cs-CZ" sz="800" dirty="0" smtClean="0">
                <a:latin typeface="Arial" charset="0"/>
              </a:rPr>
              <a:t>náplň (min) 	202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smtClean="0">
                <a:latin typeface="Arial" charset="0"/>
              </a:rPr>
              <a:t>Hlučnost sušení (dB(A))</a:t>
            </a:r>
            <a:r>
              <a:rPr lang="cs-CZ" altLang="cs-CZ" sz="800" dirty="0">
                <a:latin typeface="Arial" charset="0"/>
              </a:rPr>
              <a:t>	</a:t>
            </a:r>
            <a:r>
              <a:rPr lang="cs-CZ" altLang="cs-CZ" sz="800" dirty="0" smtClean="0">
                <a:latin typeface="Arial" charset="0"/>
              </a:rPr>
              <a:t>	67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Technologie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Wifi + Bluetooth připojení -  možnost ovládat </a:t>
            </a:r>
            <a:r>
              <a:rPr lang="cs-CZ" altLang="cs-CZ" sz="800" b="1" dirty="0" smtClean="0">
                <a:latin typeface="Arial" charset="0"/>
              </a:rPr>
              <a:t>sušičku </a:t>
            </a:r>
            <a:r>
              <a:rPr lang="cs-CZ" altLang="cs-CZ" sz="800" b="1" dirty="0">
                <a:latin typeface="Arial" charset="0"/>
              </a:rPr>
              <a:t>přes </a:t>
            </a:r>
            <a:r>
              <a:rPr lang="cs-CZ" altLang="cs-CZ" sz="800" b="1" dirty="0" smtClean="0">
                <a:latin typeface="Arial" charset="0"/>
              </a:rPr>
              <a:t>aplikaci hOn </a:t>
            </a:r>
            <a:r>
              <a:rPr lang="cs-CZ" altLang="cs-CZ" sz="800" b="1" dirty="0" smtClean="0">
                <a:latin typeface="Arial" panose="020B0604020202020204" pitchFamily="34" charset="0"/>
              </a:rPr>
              <a:t>se </a:t>
            </a:r>
            <a:r>
              <a:rPr lang="cs-CZ" altLang="cs-CZ" sz="800" b="1" dirty="0">
                <a:latin typeface="Arial" panose="020B0604020202020204" pitchFamily="34" charset="0"/>
              </a:rPr>
              <a:t>širokou škálou dodatečných informací a funkcí: </a:t>
            </a: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Stahování nových funkcí a cyklů; Funkce pro odložený začátek a konec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Kontrolní cyklus; Vedení statistik praní a čerpání energie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Tipy a triky; Průvodce chybovými hláškami a uživatelský návod</a:t>
            </a:r>
          </a:p>
          <a:p>
            <a:pPr marL="0" indent="0">
              <a:spcBef>
                <a:spcPct val="0"/>
              </a:spcBef>
              <a:buNone/>
            </a:pPr>
            <a:endParaRPr lang="cs-CZ" altLang="cs-CZ" sz="800" b="1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Systém tepelného čerpadla se zdokonalenou konstrukcí a prouděním vzduchu (o 10% kratší doba sušení)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Senzorové sušení -  4 úrovně: Extra suché, Do skříně, Na ramínko, K žehlení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Časované sušení: 60 – 220 min, Ochlazování na konci cyklu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Programy 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14 programů základních (z toho </a:t>
            </a:r>
            <a:r>
              <a:rPr lang="cs-CZ" altLang="cs-CZ" sz="800" b="1" dirty="0">
                <a:latin typeface="Arial" charset="0"/>
              </a:rPr>
              <a:t>7</a:t>
            </a:r>
            <a:r>
              <a:rPr lang="cs-CZ" altLang="cs-CZ" sz="800" b="1" dirty="0" smtClean="0">
                <a:latin typeface="Arial" charset="0"/>
              </a:rPr>
              <a:t> krátkých cyklů do 90 min</a:t>
            </a:r>
            <a:r>
              <a:rPr lang="cs-CZ" altLang="cs-CZ" sz="800" dirty="0" smtClean="0">
                <a:latin typeface="Arial" charset="0"/>
              </a:rPr>
              <a:t> ) + Wifi programy 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Eco Bavlna, Bílé, Džíny, Tmavé a Barevné, Syntetika, Košile, </a:t>
            </a:r>
            <a:r>
              <a:rPr lang="cs-CZ" altLang="cs-CZ" sz="800" b="1" dirty="0">
                <a:latin typeface="Arial" charset="0"/>
              </a:rPr>
              <a:t>Vlna -  Woolmark Apparel Care certifikace</a:t>
            </a:r>
            <a:r>
              <a:rPr lang="cs-CZ" altLang="cs-CZ" sz="800" dirty="0">
                <a:latin typeface="Arial" charset="0"/>
              </a:rPr>
              <a:t>, </a:t>
            </a:r>
            <a:r>
              <a:rPr lang="cs-CZ" altLang="cs-CZ" sz="800" dirty="0" smtClean="0">
                <a:latin typeface="Arial" charset="0"/>
              </a:rPr>
              <a:t>Denní Perfect 59 min, Denní 45 min, Úsporný 30 min, Osvěžení, </a:t>
            </a:r>
            <a:r>
              <a:rPr lang="cs-CZ" altLang="cs-CZ" sz="800" b="1" dirty="0" smtClean="0">
                <a:latin typeface="Arial" charset="0"/>
              </a:rPr>
              <a:t>Relax</a:t>
            </a:r>
            <a:r>
              <a:rPr lang="cs-CZ" altLang="cs-CZ" sz="800" b="1" dirty="0">
                <a:latin typeface="Arial" charset="0"/>
              </a:rPr>
              <a:t> </a:t>
            </a:r>
            <a:r>
              <a:rPr lang="cs-CZ" altLang="cs-CZ" sz="800" b="1" dirty="0" smtClean="0">
                <a:latin typeface="Arial" charset="0"/>
              </a:rPr>
              <a:t>– uvolnění vláken a pomačkání za 12 min</a:t>
            </a:r>
            <a:r>
              <a:rPr lang="cs-CZ" altLang="cs-CZ" sz="800" dirty="0" smtClean="0">
                <a:latin typeface="Arial" charset="0"/>
              </a:rPr>
              <a:t>, Sport Plus, Malá náplň, Wifi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Funkce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Memo – uložení oblíbeného programu do paměti, Časované sušení, Senzorové sušení, Odložený </a:t>
            </a:r>
            <a:r>
              <a:rPr lang="cs-CZ" altLang="cs-CZ" sz="800" dirty="0">
                <a:latin typeface="Arial" charset="0"/>
              </a:rPr>
              <a:t>start </a:t>
            </a:r>
            <a:r>
              <a:rPr lang="cs-CZ" altLang="cs-CZ" sz="800" dirty="0" smtClean="0">
                <a:latin typeface="Arial" charset="0"/>
              </a:rPr>
              <a:t>až 24 hod, </a:t>
            </a:r>
            <a:r>
              <a:rPr lang="cs-CZ" altLang="cs-CZ" sz="800" b="1" dirty="0" smtClean="0">
                <a:latin typeface="Arial" charset="0"/>
              </a:rPr>
              <a:t>Super Easy Iron - Ochrana proti pomačkání pro snadné žehlení</a:t>
            </a:r>
            <a:r>
              <a:rPr lang="cs-CZ" altLang="cs-CZ" sz="800" dirty="0" smtClean="0">
                <a:latin typeface="Arial" charset="0"/>
              </a:rPr>
              <a:t>, Zablokování tlačítek, Ukazatel zanesení fitlru, Ukazatel naplnění nádoby na vodu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smtClean="0">
                <a:latin typeface="Arial" charset="0"/>
              </a:rPr>
              <a:t>Konstrukce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smtClean="0">
                <a:latin typeface="Arial" charset="0"/>
              </a:rPr>
              <a:t>Digitální </a:t>
            </a:r>
            <a:r>
              <a:rPr lang="cs-CZ" altLang="cs-CZ" sz="800" dirty="0">
                <a:latin typeface="Arial" charset="0"/>
              </a:rPr>
              <a:t>dotykový displej 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Easy Case - Nádoba na vodu umístěná ve dvířkách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Buben Infinity se zvukovou izolací, ztišení o 10 dB(A) ve špičkách hluku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Objem nádoby na vodu 5 l; Umístění pantů vlevo; 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Možnost připojení na </a:t>
            </a:r>
            <a:r>
              <a:rPr lang="cs-CZ" altLang="cs-CZ" sz="800">
                <a:latin typeface="Arial" charset="0"/>
              </a:rPr>
              <a:t>odpad </a:t>
            </a:r>
            <a:r>
              <a:rPr lang="cs-CZ" altLang="cs-CZ" sz="800">
                <a:latin typeface="Arial" panose="020B0604020202020204" pitchFamily="34" charset="0"/>
              </a:rPr>
              <a:t>(hadička </a:t>
            </a:r>
            <a:r>
              <a:rPr lang="cs-CZ" altLang="cs-CZ" sz="800" b="1">
                <a:latin typeface="Arial" panose="020B0604020202020204" pitchFamily="34" charset="0"/>
              </a:rPr>
              <a:t>není</a:t>
            </a:r>
            <a:r>
              <a:rPr lang="cs-CZ" altLang="cs-CZ" sz="800">
                <a:latin typeface="Arial" panose="020B0604020202020204" pitchFamily="34" charset="0"/>
              </a:rPr>
              <a:t> součástí dodávky, možné dokoupit jako náhradní </a:t>
            </a:r>
            <a:r>
              <a:rPr lang="cs-CZ" altLang="cs-CZ" sz="800">
                <a:latin typeface="Arial" panose="020B0604020202020204" pitchFamily="34" charset="0"/>
              </a:rPr>
              <a:t>díl </a:t>
            </a:r>
            <a:r>
              <a:rPr lang="cs-CZ" altLang="cs-CZ" sz="800" smtClean="0">
                <a:latin typeface="Arial" panose="020B0604020202020204" pitchFamily="34" charset="0"/>
              </a:rPr>
              <a:t>zvlášť); </a:t>
            </a:r>
            <a:r>
              <a:rPr lang="cs-CZ" altLang="cs-CZ" sz="800" smtClean="0">
                <a:latin typeface="Arial" charset="0"/>
              </a:rPr>
              <a:t>Galvanizovaný </a:t>
            </a:r>
            <a:r>
              <a:rPr lang="cs-CZ" altLang="cs-CZ" sz="800" dirty="0">
                <a:latin typeface="Arial" charset="0"/>
              </a:rPr>
              <a:t>buben </a:t>
            </a:r>
            <a:r>
              <a:rPr lang="cs-CZ" altLang="cs-CZ" sz="800" dirty="0" smtClean="0">
                <a:latin typeface="Arial" charset="0"/>
              </a:rPr>
              <a:t>s obousměrným </a:t>
            </a:r>
            <a:r>
              <a:rPr lang="cs-CZ" altLang="cs-CZ" sz="800" dirty="0">
                <a:latin typeface="Arial" charset="0"/>
              </a:rPr>
              <a:t>otáčením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Objem bubnu 125 l; Polohovatelné nožičky; Prosklená dvířka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Rozkládací dvojitý filtr na textilní prach v bubnu – snadné čištění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Zesílená konstrukce kabinetu sušičky (3 díly pro snadnou demontáž)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Bezpečnost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Bezpečnostní zámek dveří	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 smtClean="0">
              <a:latin typeface="Arial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652120" y="980728"/>
            <a:ext cx="0" cy="540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 descr="Candy_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225" y="6453584"/>
            <a:ext cx="1755271" cy="359792"/>
          </a:xfrm>
          <a:prstGeom prst="rect">
            <a:avLst/>
          </a:prstGeom>
        </p:spPr>
      </p:pic>
      <p:sp>
        <p:nvSpPr>
          <p:cNvPr id="27" name="Ovál 26"/>
          <p:cNvSpPr/>
          <p:nvPr/>
        </p:nvSpPr>
        <p:spPr>
          <a:xfrm>
            <a:off x="4860032" y="2709000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4860032" y="2781008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Senzorové sušení dle zbytkové vlhkosti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29" name="Ovál 28"/>
          <p:cNvSpPr/>
          <p:nvPr/>
        </p:nvSpPr>
        <p:spPr>
          <a:xfrm>
            <a:off x="4860032" y="1052816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4788024" y="1064930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Ovládání </a:t>
            </a:r>
          </a:p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přes aplikaci</a:t>
            </a:r>
          </a:p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 díky </a:t>
            </a:r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připojení</a:t>
            </a:r>
          </a:p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 Wifi</a:t>
            </a:r>
          </a:p>
        </p:txBody>
      </p:sp>
      <p:sp>
        <p:nvSpPr>
          <p:cNvPr id="36" name="Ovál 35"/>
          <p:cNvSpPr/>
          <p:nvPr/>
        </p:nvSpPr>
        <p:spPr>
          <a:xfrm>
            <a:off x="4860032" y="3501008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37" name="TextovéPole 36"/>
          <p:cNvSpPr txBox="1"/>
          <p:nvPr/>
        </p:nvSpPr>
        <p:spPr>
          <a:xfrm>
            <a:off x="4788024" y="3573016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Easy Case nádoba na vodu ve dvířkách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38" name="Ovál 37"/>
          <p:cNvSpPr/>
          <p:nvPr/>
        </p:nvSpPr>
        <p:spPr>
          <a:xfrm>
            <a:off x="4860032" y="4293096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39" name="TextovéPole 38"/>
          <p:cNvSpPr txBox="1"/>
          <p:nvPr/>
        </p:nvSpPr>
        <p:spPr>
          <a:xfrm>
            <a:off x="4860032" y="4365104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Certifikace Woolmark</a:t>
            </a:r>
            <a:endParaRPr lang="cs-CZ" sz="800" dirty="0">
              <a:solidFill>
                <a:schemeClr val="bg1"/>
              </a:solidFill>
            </a:endParaRPr>
          </a:p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 šetrné sušení vlny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42" name="Ovál 41"/>
          <p:cNvSpPr/>
          <p:nvPr/>
        </p:nvSpPr>
        <p:spPr>
          <a:xfrm>
            <a:off x="4860032" y="5085184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43" name="TextovéPole 42"/>
          <p:cNvSpPr txBox="1"/>
          <p:nvPr/>
        </p:nvSpPr>
        <p:spPr>
          <a:xfrm>
            <a:off x="4860032" y="5157192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 Easy Iron pro odstranění pomačkání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5652120" y="4941168"/>
            <a:ext cx="34918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cs-CZ" altLang="cs-CZ" sz="800" b="1" dirty="0">
                <a:solidFill>
                  <a:prstClr val="black"/>
                </a:solidFill>
                <a:latin typeface="Arial" charset="0"/>
              </a:rPr>
              <a:t>Logistická data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Kód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31102181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</a:t>
            </a:r>
            <a:endParaRPr lang="cs-CZ" altLang="cs-CZ" sz="800" dirty="0" smtClean="0">
              <a:solidFill>
                <a:prstClr val="black"/>
              </a:solidFill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EAN		8059019023441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Barva 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	Bílá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Rozměry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výrobku v x š x h (mm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	</a:t>
            </a:r>
            <a:r>
              <a:rPr lang="cs-CZ" altLang="cs-CZ" sz="800" dirty="0">
                <a:latin typeface="Arial" panose="020B0604020202020204" pitchFamily="34" charset="0"/>
              </a:rPr>
              <a:t>850 x </a:t>
            </a:r>
            <a:r>
              <a:rPr lang="cs-CZ" altLang="cs-CZ" sz="800" dirty="0" smtClean="0">
                <a:latin typeface="Arial" panose="020B0604020202020204" pitchFamily="34" charset="0"/>
              </a:rPr>
              <a:t>595 x 585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Čistá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váha výrobku (kg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	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43,2</a:t>
            </a:r>
            <a:endParaRPr lang="cs-CZ" altLang="cs-CZ" sz="8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Rozměry balení v x š x h (mm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	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900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660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620</a:t>
            </a:r>
            <a:endParaRPr lang="cs-CZ" altLang="cs-CZ" sz="800" dirty="0">
              <a:solidFill>
                <a:prstClr val="black"/>
              </a:solidFill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Hmotnost s obalem (kg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45</a:t>
            </a:r>
            <a:endParaRPr lang="cs-CZ" altLang="cs-CZ" sz="800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5085184"/>
            <a:ext cx="720000" cy="720000"/>
          </a:xfrm>
          <a:prstGeom prst="flowChartConnector">
            <a:avLst/>
          </a:prstGeom>
        </p:spPr>
      </p:pic>
      <p:pic>
        <p:nvPicPr>
          <p:cNvPr id="25" name="Obrázek 2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8" b="1209"/>
          <a:stretch/>
        </p:blipFill>
        <p:spPr>
          <a:xfrm>
            <a:off x="4055368" y="2636992"/>
            <a:ext cx="804664" cy="817984"/>
          </a:xfrm>
          <a:prstGeom prst="rect">
            <a:avLst/>
          </a:prstGeom>
        </p:spPr>
      </p:pic>
      <p:pic>
        <p:nvPicPr>
          <p:cNvPr id="51" name="Immagine 9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293096"/>
            <a:ext cx="756000" cy="70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Obrázek 3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67944" y="3501008"/>
            <a:ext cx="720000" cy="720000"/>
          </a:xfrm>
          <a:prstGeom prst="flowChartConnector">
            <a:avLst/>
          </a:prstGeom>
        </p:spPr>
      </p:pic>
      <p:sp>
        <p:nvSpPr>
          <p:cNvPr id="47" name="Ovál 46"/>
          <p:cNvSpPr/>
          <p:nvPr/>
        </p:nvSpPr>
        <p:spPr>
          <a:xfrm>
            <a:off x="4860032" y="1916912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49" name="TextovéPole 48"/>
          <p:cNvSpPr txBox="1"/>
          <p:nvPr/>
        </p:nvSpPr>
        <p:spPr>
          <a:xfrm>
            <a:off x="4860032" y="1988840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Tepelné čerpadlo -  energetická úspora</a:t>
            </a:r>
            <a:endParaRPr lang="cs-CZ" sz="800" dirty="0">
              <a:solidFill>
                <a:schemeClr val="bg1"/>
              </a:solidFill>
            </a:endParaRPr>
          </a:p>
        </p:txBody>
      </p:sp>
      <p:pic>
        <p:nvPicPr>
          <p:cNvPr id="50" name="Obrázek 4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844824"/>
            <a:ext cx="756000" cy="756000"/>
          </a:xfrm>
          <a:prstGeom prst="rect">
            <a:avLst/>
          </a:prstGeom>
        </p:spPr>
      </p:pic>
      <p:pic>
        <p:nvPicPr>
          <p:cNvPr id="44" name="Immagine 4">
            <a:extLst>
              <a:ext uri="{FF2B5EF4-FFF2-40B4-BE49-F238E27FC236}">
                <a16:creationId xmlns:a16="http://schemas.microsoft.com/office/drawing/2014/main" xmlns="" id="{8FEC3CAD-FE03-456A-9135-E151861453C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24127" y="1035556"/>
            <a:ext cx="1494701" cy="34350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978" y="929836"/>
            <a:ext cx="720000" cy="720000"/>
          </a:xfrm>
          <a:prstGeom prst="rect">
            <a:avLst/>
          </a:prstGeom>
        </p:spPr>
      </p:pic>
      <p:pic>
        <p:nvPicPr>
          <p:cNvPr id="41" name="Segnaposto contenuto 4">
            <a:extLst>
              <a:ext uri="{FF2B5EF4-FFF2-40B4-BE49-F238E27FC236}">
                <a16:creationId xmlns="" xmlns:a16="http://schemas.microsoft.com/office/drawing/2014/main" id="{08C38BDB-59E2-4AE7-936E-CC470522E927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6844" b="1369"/>
          <a:stretch/>
        </p:blipFill>
        <p:spPr>
          <a:xfrm>
            <a:off x="4063098" y="5886143"/>
            <a:ext cx="765692" cy="720000"/>
          </a:xfrm>
          <a:prstGeom prst="flowChartConnector">
            <a:avLst/>
          </a:prstGeom>
        </p:spPr>
      </p:pic>
      <p:sp>
        <p:nvSpPr>
          <p:cNvPr id="46" name="Ovál 45"/>
          <p:cNvSpPr/>
          <p:nvPr/>
        </p:nvSpPr>
        <p:spPr>
          <a:xfrm>
            <a:off x="4860032" y="5877352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48" name="TextovéPole 47"/>
          <p:cNvSpPr txBox="1"/>
          <p:nvPr/>
        </p:nvSpPr>
        <p:spPr>
          <a:xfrm>
            <a:off x="4860032" y="6021288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Dvojitý filtr na textilní prach</a:t>
            </a:r>
            <a:endParaRPr lang="cs-CZ" sz="800" dirty="0">
              <a:solidFill>
                <a:schemeClr val="bg1"/>
              </a:solidFill>
            </a:endParaRPr>
          </a:p>
        </p:txBody>
      </p:sp>
      <p:pic>
        <p:nvPicPr>
          <p:cNvPr id="52" name="Obrázek 51"/>
          <p:cNvPicPr>
            <a:picLocks noChangeAspect="1"/>
          </p:cNvPicPr>
          <p:nvPr/>
        </p:nvPicPr>
        <p:blipFill rotWithShape="1">
          <a:blip r:embed="rId13"/>
          <a:srcRect l="3022" t="8817" r="4558" b="5317"/>
          <a:stretch/>
        </p:blipFill>
        <p:spPr>
          <a:xfrm>
            <a:off x="4037348" y="1035298"/>
            <a:ext cx="733246" cy="741873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0" t="5900" r="8193" b="4851"/>
          <a:stretch/>
        </p:blipFill>
        <p:spPr>
          <a:xfrm>
            <a:off x="6219618" y="1679543"/>
            <a:ext cx="2317809" cy="322973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836" y="923435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23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1175</TotalTime>
  <Words>80</Words>
  <Application>Microsoft Office PowerPoint</Application>
  <PresentationFormat>Předvádění na obrazovce (4:3)</PresentationFormat>
  <Paragraphs>61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4" baseType="lpstr">
      <vt:lpstr>Arial</vt:lpstr>
      <vt:lpstr>Calibri</vt:lpstr>
      <vt:lpstr>Motiv systému Office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recepce</dc:creator>
  <cp:lastModifiedBy>Martina Křižáková</cp:lastModifiedBy>
  <cp:revision>163</cp:revision>
  <cp:lastPrinted>2016-05-05T10:40:20Z</cp:lastPrinted>
  <dcterms:created xsi:type="dcterms:W3CDTF">2015-07-16T11:02:07Z</dcterms:created>
  <dcterms:modified xsi:type="dcterms:W3CDTF">2022-09-20T12:29:12Z</dcterms:modified>
</cp:coreProperties>
</file>