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82" d="100"/>
          <a:sy n="82" d="100"/>
        </p:scale>
        <p:origin x="19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HAVG5D4HB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</a:rPr>
              <a:t>Plynová deska </a:t>
            </a:r>
            <a:r>
              <a:rPr lang="cs-CZ" altLang="cs-CZ" sz="1400" b="0" cap="none" dirty="0" err="1">
                <a:solidFill>
                  <a:prstClr val="black"/>
                </a:solidFill>
                <a:latin typeface="Arial" charset="0"/>
              </a:rPr>
              <a:t>Series</a:t>
            </a:r>
            <a:r>
              <a:rPr lang="cs-CZ" altLang="cs-CZ" sz="1400" b="0" cap="none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1400">
                <a:solidFill>
                  <a:prstClr val="black"/>
                </a:solidFill>
                <a:latin typeface="Arial" charset="0"/>
              </a:rPr>
              <a:t>6 – šířka 65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cm </a:t>
            </a:r>
            <a:endParaRPr lang="cs-CZ" altLang="cs-CZ" sz="1400" b="0" cap="none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 hořáky, elektrické zapalování v knoflíku, bezpečnostní pojistka plynu, litinové mřížky, dvojitý hořák</a:t>
            </a:r>
            <a:b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</a:b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0468" y="980729"/>
            <a:ext cx="3946438" cy="510966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Standardní typ media	Metan (G 20)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Alternativní typ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m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edia	LPG (G30) – nutno </a:t>
            </a:r>
            <a:r>
              <a:rPr lang="cs-CZ" altLang="cs-CZ" sz="800" dirty="0" err="1">
                <a:solidFill>
                  <a:prstClr val="black"/>
                </a:solidFill>
                <a:latin typeface="Arial" charset="0"/>
                <a:cs typeface="+mn-cs"/>
              </a:rPr>
              <a:t>přetryskovat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Počet hořáků		4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Celkový výkon (kW)		9,65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 / 230V~	Zanedbatelná spotřeba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Kmitočet sítě (Hz)		50 až 60      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Hořáky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1x DC MONO Ø 125 mm, 4,2 kW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1x SEMI-RAPID Ø 73,5 mm, 1,75 kW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1x RAPID Ø 98,5 mm, 2,7 kW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1x AUX Ø 54 mm, 1 kW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solidFill>
                  <a:prstClr val="black"/>
                </a:solidFill>
                <a:latin typeface="Arial" charset="0"/>
              </a:rPr>
              <a:t>Preci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800" b="1" dirty="0" err="1">
                <a:solidFill>
                  <a:prstClr val="black"/>
                </a:solidFill>
                <a:latin typeface="Arial" charset="0"/>
              </a:rPr>
              <a:t>Flame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precizní nastavení síly plamenu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Elektrické zapalování v knoflíku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pojistka plynu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Litinové mřížky (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3x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Knoflíky ovládání vpředu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Trysky na propan butan součástí balení</a:t>
            </a:r>
            <a:endParaRPr lang="cs-CZ" altLang="cs-CZ" sz="800" dirty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33802996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8059019033730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95 x 650 x 510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15,8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143 × 800 × 570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16,58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1555E8C-5DB1-42E3-A709-D12E1B218C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5817" y="1028790"/>
            <a:ext cx="662754" cy="661161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D634F4B9-E578-4A82-A528-4FC6C0CFA1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628" y="3524442"/>
            <a:ext cx="552257" cy="673213"/>
          </a:xfrm>
          <a:prstGeom prst="rect">
            <a:avLst/>
          </a:prstGeom>
        </p:spPr>
      </p:pic>
      <p:sp>
        <p:nvSpPr>
          <p:cNvPr id="36" name="TextovéPole 35">
            <a:extLst>
              <a:ext uri="{FF2B5EF4-FFF2-40B4-BE49-F238E27FC236}">
                <a16:creationId xmlns:a16="http://schemas.microsoft.com/office/drawing/2014/main" id="{C2333B48-2825-415A-B9B4-8017BD250245}"/>
              </a:ext>
            </a:extLst>
          </p:cNvPr>
          <p:cNvSpPr txBox="1"/>
          <p:nvPr/>
        </p:nvSpPr>
        <p:spPr>
          <a:xfrm>
            <a:off x="4661204" y="1059904"/>
            <a:ext cx="99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–široká nabídka receptů v aplikaci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040AA2EC-0D1D-4824-840E-4FB37DAD03F9}"/>
              </a:ext>
            </a:extLst>
          </p:cNvPr>
          <p:cNvSpPr txBox="1"/>
          <p:nvPr/>
        </p:nvSpPr>
        <p:spPr>
          <a:xfrm>
            <a:off x="4699113" y="1939527"/>
            <a:ext cx="993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Litinové podpěry hrnců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3F7EB904-E2EF-478C-AF83-540EF98E5E85}"/>
              </a:ext>
            </a:extLst>
          </p:cNvPr>
          <p:cNvSpPr txBox="1"/>
          <p:nvPr/>
        </p:nvSpPr>
        <p:spPr>
          <a:xfrm>
            <a:off x="4623885" y="2799100"/>
            <a:ext cx="9939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Silný plamen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024F2334-FCD5-45B8-95A1-E3A3F301ABF9}"/>
              </a:ext>
            </a:extLst>
          </p:cNvPr>
          <p:cNvSpPr txBox="1"/>
          <p:nvPr/>
        </p:nvSpPr>
        <p:spPr>
          <a:xfrm>
            <a:off x="4617210" y="3530581"/>
            <a:ext cx="99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Harmonický design, který perfektně ladí s celou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</a:p>
        </p:txBody>
      </p:sp>
      <p:pic>
        <p:nvPicPr>
          <p:cNvPr id="26" name="Obrázek 25">
            <a:extLst>
              <a:ext uri="{FF2B5EF4-FFF2-40B4-BE49-F238E27FC236}">
                <a16:creationId xmlns:a16="http://schemas.microsoft.com/office/drawing/2014/main" id="{B5010E25-4A10-4000-A0EC-CB472D5F3E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3235" y="1795151"/>
            <a:ext cx="744082" cy="651269"/>
          </a:xfrm>
          <a:prstGeom prst="rect">
            <a:avLst/>
          </a:prstGeom>
        </p:spPr>
      </p:pic>
      <p:pic>
        <p:nvPicPr>
          <p:cNvPr id="29" name="Obrázek 28">
            <a:extLst>
              <a:ext uri="{FF2B5EF4-FFF2-40B4-BE49-F238E27FC236}">
                <a16:creationId xmlns:a16="http://schemas.microsoft.com/office/drawing/2014/main" id="{AEAE49ED-3B33-4ABF-BB26-9FFED47CB7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7789" y="2609684"/>
            <a:ext cx="454149" cy="60749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2786DF57-23C0-4008-BB20-5D448F543A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00866" y="1199972"/>
            <a:ext cx="3169860" cy="249289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925DFE3-2C57-4A64-AA75-A7F6E25FE5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4184" y="3797756"/>
            <a:ext cx="2464397" cy="6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238</Words>
  <Application>Microsoft Office PowerPoint</Application>
  <PresentationFormat>Předvádění na obrazovce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326</cp:revision>
  <cp:lastPrinted>2016-05-31T13:00:02Z</cp:lastPrinted>
  <dcterms:created xsi:type="dcterms:W3CDTF">2015-07-16T11:02:07Z</dcterms:created>
  <dcterms:modified xsi:type="dcterms:W3CDTF">2021-10-21T16:07:44Z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