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56" r:id="rId5"/>
  </p:sldIdLst>
  <p:sldSz cx="9144000" cy="6858000" type="screen4x3"/>
  <p:notesSz cx="6797675" cy="987266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  <a:srgbClr val="0E8FC5"/>
    <a:srgbClr val="0093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4493" autoAdjust="0"/>
    <p:restoredTop sz="94660"/>
  </p:normalViewPr>
  <p:slideViewPr>
    <p:cSldViewPr>
      <p:cViewPr varScale="1">
        <p:scale>
          <a:sx n="82" d="100"/>
          <a:sy n="82" d="100"/>
        </p:scale>
        <p:origin x="1987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5348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5348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r">
              <a:defRPr sz="1200"/>
            </a:lvl1pPr>
          </a:lstStyle>
          <a:p>
            <a:fld id="{791B80A1-FDE9-416C-B9A8-2A1FE73A844A}" type="datetimeFigureOut">
              <a:rPr lang="cs-CZ" smtClean="0"/>
              <a:t>25.11.2021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1235075"/>
            <a:ext cx="4441825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9" tIns="45715" rIns="91429" bIns="45715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51220"/>
            <a:ext cx="5438140" cy="3887361"/>
          </a:xfrm>
          <a:prstGeom prst="rect">
            <a:avLst/>
          </a:prstGeom>
        </p:spPr>
        <p:txBody>
          <a:bodyPr vert="horz" lIns="91429" tIns="45715" rIns="91429" bIns="45715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9377319"/>
            <a:ext cx="2945659" cy="495347"/>
          </a:xfrm>
          <a:prstGeom prst="rect">
            <a:avLst/>
          </a:prstGeom>
        </p:spPr>
        <p:txBody>
          <a:bodyPr vert="horz" lIns="91429" tIns="45715" rIns="91429" bIns="45715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5" y="9377319"/>
            <a:ext cx="2945659" cy="495347"/>
          </a:xfrm>
          <a:prstGeom prst="rect">
            <a:avLst/>
          </a:prstGeom>
        </p:spPr>
        <p:txBody>
          <a:bodyPr vert="horz" lIns="91429" tIns="45715" rIns="91429" bIns="45715" rtlCol="0" anchor="b"/>
          <a:lstStyle>
            <a:lvl1pPr algn="r">
              <a:defRPr sz="1200"/>
            </a:lvl1pPr>
          </a:lstStyle>
          <a:p>
            <a:fld id="{F63C6288-EF84-456C-B7FC-4481D153D6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8080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3C6288-EF84-456C-B7FC-4481D153D6E9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4777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25.11.2021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8545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25.11.2021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0163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25.11.2021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5164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25.11.2021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7302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25.11.2021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9162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25.11.2021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4772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25.11.2021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0387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25.11.2021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3665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2320" y="6309320"/>
            <a:ext cx="1251348" cy="386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reeform 28"/>
          <p:cNvSpPr>
            <a:spLocks/>
          </p:cNvSpPr>
          <p:nvPr userDrawn="1"/>
        </p:nvSpPr>
        <p:spPr bwMode="auto">
          <a:xfrm flipH="1" flipV="1">
            <a:off x="0" y="6211575"/>
            <a:ext cx="6984776" cy="646425"/>
          </a:xfrm>
          <a:custGeom>
            <a:avLst/>
            <a:gdLst>
              <a:gd name="connsiteX0" fmla="*/ 0 w 8915400"/>
              <a:gd name="connsiteY0" fmla="*/ 0 h 1026989"/>
              <a:gd name="connsiteX1" fmla="*/ 311567 w 8915400"/>
              <a:gd name="connsiteY1" fmla="*/ 0 h 1026989"/>
              <a:gd name="connsiteX2" fmla="*/ 8609192 w 8915400"/>
              <a:gd name="connsiteY2" fmla="*/ 0 h 1026989"/>
              <a:gd name="connsiteX3" fmla="*/ 8892102 w 8915400"/>
              <a:gd name="connsiteY3" fmla="*/ 281709 h 1026989"/>
              <a:gd name="connsiteX4" fmla="*/ 8915400 w 8915400"/>
              <a:gd name="connsiteY4" fmla="*/ 313802 h 1026989"/>
              <a:gd name="connsiteX5" fmla="*/ 8892102 w 8915400"/>
              <a:gd name="connsiteY5" fmla="*/ 345896 h 1026989"/>
              <a:gd name="connsiteX6" fmla="*/ 8203133 w 8915400"/>
              <a:gd name="connsiteY6" fmla="*/ 1012725 h 1026989"/>
              <a:gd name="connsiteX7" fmla="*/ 8196476 w 8915400"/>
              <a:gd name="connsiteY7" fmla="*/ 1016291 h 1026989"/>
              <a:gd name="connsiteX8" fmla="*/ 8173178 w 8915400"/>
              <a:gd name="connsiteY8" fmla="*/ 1026989 h 1026989"/>
              <a:gd name="connsiteX9" fmla="*/ 686871 w 8915400"/>
              <a:gd name="connsiteY9" fmla="*/ 1026989 h 1026989"/>
              <a:gd name="connsiteX10" fmla="*/ 0 w 8915400"/>
              <a:gd name="connsiteY10" fmla="*/ 1026989 h 102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915400" h="1026989">
                <a:moveTo>
                  <a:pt x="0" y="0"/>
                </a:moveTo>
                <a:lnTo>
                  <a:pt x="311567" y="0"/>
                </a:lnTo>
                <a:cubicBezTo>
                  <a:pt x="1814549" y="0"/>
                  <a:pt x="4345887" y="0"/>
                  <a:pt x="8609192" y="0"/>
                </a:cubicBezTo>
                <a:cubicBezTo>
                  <a:pt x="8609192" y="0"/>
                  <a:pt x="8609192" y="0"/>
                  <a:pt x="8892102" y="281709"/>
                </a:cubicBezTo>
                <a:cubicBezTo>
                  <a:pt x="8892102" y="281709"/>
                  <a:pt x="8915400" y="299539"/>
                  <a:pt x="8915400" y="313802"/>
                </a:cubicBezTo>
                <a:cubicBezTo>
                  <a:pt x="8915400" y="328066"/>
                  <a:pt x="8892102" y="345896"/>
                  <a:pt x="8892102" y="345896"/>
                </a:cubicBezTo>
                <a:cubicBezTo>
                  <a:pt x="8892102" y="345896"/>
                  <a:pt x="8892102" y="345896"/>
                  <a:pt x="8203133" y="1012725"/>
                </a:cubicBezTo>
                <a:cubicBezTo>
                  <a:pt x="8203133" y="1012725"/>
                  <a:pt x="8206461" y="1009159"/>
                  <a:pt x="8196476" y="1016291"/>
                </a:cubicBezTo>
                <a:cubicBezTo>
                  <a:pt x="8186491" y="1026989"/>
                  <a:pt x="8173178" y="1026989"/>
                  <a:pt x="8173178" y="1026989"/>
                </a:cubicBezTo>
                <a:cubicBezTo>
                  <a:pt x="8173178" y="1026989"/>
                  <a:pt x="8173178" y="1026989"/>
                  <a:pt x="686871" y="1026989"/>
                </a:cubicBezTo>
                <a:lnTo>
                  <a:pt x="0" y="1026989"/>
                </a:lnTo>
                <a:close/>
              </a:path>
            </a:pathLst>
          </a:custGeom>
          <a:solidFill>
            <a:srgbClr val="015AAA"/>
          </a:solidFill>
          <a:ln>
            <a:noFill/>
          </a:ln>
          <a:scene3d>
            <a:camera prst="orthographicFront">
              <a:rot lat="0" lon="10800000" rev="0"/>
            </a:camera>
            <a:lightRig rig="threePt" dir="t"/>
          </a:scene3d>
        </p:spPr>
        <p:txBody>
          <a:bodyPr vert="horz" wrap="square" lIns="86818" tIns="43409" rIns="86818" bIns="43409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1709">
              <a:solidFill>
                <a:prstClr val="black"/>
              </a:solidFill>
            </a:endParaRPr>
          </a:p>
        </p:txBody>
      </p:sp>
      <p:sp>
        <p:nvSpPr>
          <p:cNvPr id="12" name="Freeform 9">
            <a:extLst>
              <a:ext uri="{FF2B5EF4-FFF2-40B4-BE49-F238E27FC236}">
                <a16:creationId xmlns:a16="http://schemas.microsoft.com/office/drawing/2014/main" id="{9CBF3D83-6329-4114-881B-C48C9E2EDB1D}"/>
              </a:ext>
            </a:extLst>
          </p:cNvPr>
          <p:cNvSpPr>
            <a:spLocks/>
          </p:cNvSpPr>
          <p:nvPr userDrawn="1"/>
        </p:nvSpPr>
        <p:spPr bwMode="auto">
          <a:xfrm rot="5400000">
            <a:off x="-98852" y="98850"/>
            <a:ext cx="519832" cy="322129"/>
          </a:xfrm>
          <a:custGeom>
            <a:avLst/>
            <a:gdLst>
              <a:gd name="T0" fmla="*/ 397 w 524"/>
              <a:gd name="T1" fmla="*/ 0 h 398"/>
              <a:gd name="T2" fmla="*/ 0 w 524"/>
              <a:gd name="T3" fmla="*/ 398 h 398"/>
              <a:gd name="T4" fmla="*/ 524 w 524"/>
              <a:gd name="T5" fmla="*/ 398 h 398"/>
              <a:gd name="T6" fmla="*/ 524 w 524"/>
              <a:gd name="T7" fmla="*/ 130 h 398"/>
              <a:gd name="T8" fmla="*/ 397 w 524"/>
              <a:gd name="T9" fmla="*/ 0 h 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24" h="398">
                <a:moveTo>
                  <a:pt x="397" y="0"/>
                </a:moveTo>
                <a:lnTo>
                  <a:pt x="0" y="398"/>
                </a:lnTo>
                <a:lnTo>
                  <a:pt x="524" y="398"/>
                </a:lnTo>
                <a:lnTo>
                  <a:pt x="524" y="130"/>
                </a:lnTo>
                <a:lnTo>
                  <a:pt x="397" y="0"/>
                </a:lnTo>
                <a:close/>
              </a:path>
            </a:pathLst>
          </a:custGeom>
          <a:solidFill>
            <a:srgbClr val="015AAA"/>
          </a:solidFill>
          <a:ln>
            <a:noFill/>
          </a:ln>
          <a:scene3d>
            <a:camera prst="orthographicFront">
              <a:rot lat="0" lon="10800000" rev="0"/>
            </a:camera>
            <a:lightRig rig="threePt" dir="t"/>
          </a:scene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114" tIns="32557" rIns="65114" bIns="32557" numCol="1" anchor="t" anchorCtr="0" compatLnSpc="1">
            <a:prstTxWarp prst="textNoShape">
              <a:avLst/>
            </a:prstTxWarp>
          </a:bodyPr>
          <a:lstStyle/>
          <a:p>
            <a:endParaRPr lang="en-US" sz="1350">
              <a:solidFill>
                <a:prstClr val="black"/>
              </a:solidFill>
            </a:endParaRPr>
          </a:p>
        </p:txBody>
      </p:sp>
      <p:cxnSp>
        <p:nvCxnSpPr>
          <p:cNvPr id="14" name="Přímá spojnice 13"/>
          <p:cNvCxnSpPr/>
          <p:nvPr userDrawn="1"/>
        </p:nvCxnSpPr>
        <p:spPr>
          <a:xfrm>
            <a:off x="0" y="908720"/>
            <a:ext cx="7147240" cy="0"/>
          </a:xfrm>
          <a:prstGeom prst="line">
            <a:avLst/>
          </a:prstGeom>
          <a:ln w="19050">
            <a:solidFill>
              <a:srgbClr val="4472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882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25.11.2021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9091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25.11.2021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9620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35264-EE75-400C-80BE-5E821CD423B8}" type="datetimeFigureOut">
              <a:rPr lang="cs-CZ" smtClean="0"/>
              <a:t>25.11.2021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7510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Zástupný symbol pro text 3"/>
          <p:cNvSpPr txBox="1">
            <a:spLocks/>
          </p:cNvSpPr>
          <p:nvPr/>
        </p:nvSpPr>
        <p:spPr>
          <a:xfrm>
            <a:off x="289661" y="19066"/>
            <a:ext cx="8818904" cy="864443"/>
          </a:xfrm>
          <a:prstGeom prst="rect">
            <a:avLst/>
          </a:prstGeom>
        </p:spPr>
        <p:txBody>
          <a:bodyPr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 b="1" dirty="0">
                <a:solidFill>
                  <a:srgbClr val="4472C4"/>
                </a:solidFill>
                <a:latin typeface="Arial" charset="0"/>
              </a:rPr>
              <a:t>HWO60SM5B5BH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400" dirty="0">
                <a:latin typeface="Arial" charset="0"/>
              </a:rPr>
              <a:t>Multifunkční trouba I-</a:t>
            </a:r>
            <a:r>
              <a:rPr lang="cs-CZ" altLang="cs-CZ" sz="1400" dirty="0" err="1">
                <a:latin typeface="Arial" charset="0"/>
              </a:rPr>
              <a:t>Message</a:t>
            </a:r>
            <a:r>
              <a:rPr lang="cs-CZ" altLang="cs-CZ" sz="1400" dirty="0">
                <a:latin typeface="Arial" charset="0"/>
              </a:rPr>
              <a:t> </a:t>
            </a:r>
            <a:r>
              <a:rPr lang="cs-CZ" altLang="cs-CZ" sz="1400" dirty="0" err="1">
                <a:latin typeface="Arial" charset="0"/>
              </a:rPr>
              <a:t>Series</a:t>
            </a:r>
            <a:r>
              <a:rPr lang="cs-CZ" altLang="cs-CZ" sz="1400" dirty="0">
                <a:latin typeface="Arial" charset="0"/>
              </a:rPr>
              <a:t> 4 s pravým horkým vzduchem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200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Objem 70 l, </a:t>
            </a:r>
            <a:r>
              <a:rPr lang="cs-CZ" altLang="cs-CZ" sz="1200" dirty="0" err="1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Wi-Fi+BLE</a:t>
            </a:r>
            <a:r>
              <a:rPr lang="cs-CZ" altLang="cs-CZ" sz="1200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, H</a:t>
            </a:r>
            <a:r>
              <a:rPr lang="cs-CZ" altLang="cs-CZ" sz="1200" baseline="-25000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2</a:t>
            </a:r>
            <a:r>
              <a:rPr lang="cs-CZ" altLang="cs-CZ" sz="1200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0 a katalytické čištění, masová sonda, dotykový displej, Soft </a:t>
            </a:r>
            <a:r>
              <a:rPr lang="cs-CZ" altLang="cs-CZ" sz="1200" dirty="0" err="1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Close</a:t>
            </a:r>
            <a:r>
              <a:rPr lang="cs-CZ" altLang="cs-CZ" sz="1200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, teleskopický výsuv</a:t>
            </a:r>
            <a:endParaRPr lang="cs-CZ" altLang="cs-CZ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3995936" y="980728"/>
            <a:ext cx="0" cy="5220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Zástupný symbol pro text 3"/>
          <p:cNvSpPr txBox="1">
            <a:spLocks/>
          </p:cNvSpPr>
          <p:nvPr/>
        </p:nvSpPr>
        <p:spPr>
          <a:xfrm>
            <a:off x="56553" y="980728"/>
            <a:ext cx="3946438" cy="5109666"/>
          </a:xfrm>
          <a:prstGeom prst="rect">
            <a:avLst/>
          </a:prstGeom>
        </p:spPr>
        <p:txBody>
          <a:bodyPr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b="1" u="sng" dirty="0">
                <a:latin typeface="Arial" charset="0"/>
                <a:cs typeface="+mn-cs"/>
              </a:rPr>
              <a:t>Hlavní vlastnosti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  <a:cs typeface="+mn-cs"/>
              </a:rPr>
              <a:t>Kapacita (l) 			70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Energetická třída			A+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dirty="0" err="1">
                <a:latin typeface="Arial" charset="0"/>
                <a:cs typeface="+mn-cs"/>
              </a:rPr>
              <a:t>Spotř</a:t>
            </a:r>
            <a:r>
              <a:rPr lang="cs-CZ" altLang="cs-CZ" sz="800" dirty="0">
                <a:latin typeface="Arial" charset="0"/>
                <a:cs typeface="+mn-cs"/>
              </a:rPr>
              <a:t>. en. Statický program (kWh) 		1,10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dirty="0" err="1">
                <a:latin typeface="Arial" charset="0"/>
                <a:cs typeface="+mn-cs"/>
              </a:rPr>
              <a:t>Spotř</a:t>
            </a:r>
            <a:r>
              <a:rPr lang="cs-CZ" altLang="cs-CZ" sz="800" dirty="0">
                <a:latin typeface="Arial" charset="0"/>
                <a:cs typeface="+mn-cs"/>
              </a:rPr>
              <a:t>. en. Nucená ventilace (kWh) 		0,68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  <a:cs typeface="+mn-cs"/>
              </a:rPr>
              <a:t>Celkový příkon (W)			</a:t>
            </a:r>
            <a:r>
              <a:rPr lang="cs-CZ" altLang="cs-CZ" sz="800" dirty="0">
                <a:latin typeface="Arial" charset="0"/>
              </a:rPr>
              <a:t>2200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Maximální možná teplota (°C)		240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endParaRPr lang="cs-CZ" altLang="cs-CZ" sz="800" dirty="0">
              <a:latin typeface="Arial" charset="0"/>
              <a:cs typeface="+mn-cs"/>
            </a:endParaRP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b="1" u="sng" dirty="0">
                <a:latin typeface="Arial" charset="0"/>
              </a:rPr>
              <a:t>Programy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Statický, Spodní ohřev + Horní ohřev + Ventilátor, Multifunkce (pravý horký vzduch), Gril, Gril + Ventilátor, Spodní ohřev, Spodní ohřev + Ventilátor, Světlo</a:t>
            </a:r>
            <a:br>
              <a:rPr lang="cs-CZ" altLang="cs-CZ" sz="800" dirty="0">
                <a:latin typeface="Arial" charset="0"/>
              </a:rPr>
            </a:br>
            <a:endParaRPr lang="cs-CZ" altLang="cs-CZ" sz="800" dirty="0">
              <a:latin typeface="Arial" charset="0"/>
            </a:endParaRP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b="1" u="sng" dirty="0">
                <a:latin typeface="Arial" charset="0"/>
                <a:cs typeface="+mn-cs"/>
              </a:rPr>
              <a:t>Funkce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>
                <a:latin typeface="Arial" charset="0"/>
              </a:rPr>
              <a:t>Wi-Fi + Bluetooth </a:t>
            </a:r>
            <a:r>
              <a:rPr lang="cs-CZ" altLang="cs-CZ" sz="800" dirty="0">
                <a:latin typeface="Arial" charset="0"/>
              </a:rPr>
              <a:t>– možnost připojení k aplikaci </a:t>
            </a:r>
            <a:r>
              <a:rPr lang="cs-CZ" altLang="cs-CZ" sz="800" b="1" dirty="0" err="1">
                <a:latin typeface="Arial" charset="0"/>
              </a:rPr>
              <a:t>hOn</a:t>
            </a:r>
            <a:r>
              <a:rPr lang="cs-CZ" altLang="cs-CZ" sz="800" b="1" dirty="0">
                <a:latin typeface="Arial" charset="0"/>
              </a:rPr>
              <a:t> </a:t>
            </a:r>
            <a:r>
              <a:rPr lang="cs-CZ" altLang="cs-CZ" sz="800" dirty="0">
                <a:latin typeface="Arial" charset="0"/>
              </a:rPr>
              <a:t>a ovládání na dálku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>
                <a:latin typeface="Arial" charset="0"/>
              </a:rPr>
              <a:t>Masová sonda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 err="1">
                <a:latin typeface="Arial" charset="0"/>
              </a:rPr>
              <a:t>Tailor</a:t>
            </a:r>
            <a:r>
              <a:rPr lang="cs-CZ" altLang="cs-CZ" sz="800" b="1" dirty="0">
                <a:latin typeface="Arial" charset="0"/>
              </a:rPr>
              <a:t> </a:t>
            </a:r>
            <a:r>
              <a:rPr lang="cs-CZ" altLang="cs-CZ" sz="800" b="1" dirty="0" err="1">
                <a:latin typeface="Arial" charset="0"/>
              </a:rPr>
              <a:t>Bake</a:t>
            </a:r>
            <a:r>
              <a:rPr lang="cs-CZ" altLang="cs-CZ" sz="800" b="1" dirty="0">
                <a:latin typeface="Arial" charset="0"/>
              </a:rPr>
              <a:t> </a:t>
            </a:r>
            <a:r>
              <a:rPr lang="cs-CZ" altLang="cs-CZ" sz="800" dirty="0">
                <a:latin typeface="Arial" charset="0"/>
              </a:rPr>
              <a:t>– program pro přípravu uvnitř měkkých a na povrchu křupavých pokrmů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>
                <a:latin typeface="Arial" charset="0"/>
              </a:rPr>
              <a:t>Kynutí </a:t>
            </a:r>
            <a:r>
              <a:rPr lang="cs-CZ" altLang="cs-CZ" sz="800" dirty="0">
                <a:latin typeface="Arial" charset="0"/>
              </a:rPr>
              <a:t>– speciální program se stálou teplotou 40°C &amp; </a:t>
            </a:r>
            <a:r>
              <a:rPr lang="cs-CZ" altLang="cs-CZ" sz="800" b="1" dirty="0">
                <a:latin typeface="Arial" charset="0"/>
              </a:rPr>
              <a:t>Rozmrazování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>
                <a:latin typeface="Arial" charset="0"/>
              </a:rPr>
              <a:t>Katalytické čištění </a:t>
            </a:r>
            <a:r>
              <a:rPr lang="cs-CZ" altLang="cs-CZ" sz="800" dirty="0">
                <a:latin typeface="Arial" charset="0"/>
              </a:rPr>
              <a:t>– čištění zahřátím trouby na vysokou teplotu (200-250°C)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>
                <a:latin typeface="Arial" charset="0"/>
              </a:rPr>
              <a:t>H</a:t>
            </a:r>
            <a:r>
              <a:rPr lang="cs-CZ" altLang="cs-CZ" sz="800" b="1" baseline="-25000" dirty="0">
                <a:latin typeface="Arial" charset="0"/>
              </a:rPr>
              <a:t>2</a:t>
            </a:r>
            <a:r>
              <a:rPr lang="cs-CZ" altLang="cs-CZ" sz="800" b="1" dirty="0">
                <a:latin typeface="Arial" charset="0"/>
              </a:rPr>
              <a:t>0 čištění </a:t>
            </a:r>
            <a:r>
              <a:rPr lang="cs-CZ" altLang="cs-CZ" sz="800" dirty="0">
                <a:latin typeface="Arial" charset="0"/>
              </a:rPr>
              <a:t>– rychlé ekologické čištění pomocí vody, které je hotové za 30 min</a:t>
            </a:r>
            <a:endParaRPr lang="cs-CZ" altLang="cs-CZ" sz="800" dirty="0">
              <a:latin typeface="Arial" charset="0"/>
              <a:cs typeface="+mn-cs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>
                <a:latin typeface="Arial" charset="0"/>
                <a:cs typeface="+mn-cs"/>
              </a:rPr>
              <a:t>Ovládání </a:t>
            </a:r>
            <a:r>
              <a:rPr lang="cs-CZ" altLang="cs-CZ" sz="800" b="1" dirty="0">
                <a:latin typeface="Arial" charset="0"/>
              </a:rPr>
              <a:t>i</a:t>
            </a:r>
            <a:r>
              <a:rPr lang="cs-CZ" altLang="cs-CZ" sz="800" b="1" dirty="0">
                <a:latin typeface="Arial" charset="0"/>
                <a:cs typeface="+mn-cs"/>
              </a:rPr>
              <a:t>-</a:t>
            </a:r>
            <a:r>
              <a:rPr lang="cs-CZ" altLang="cs-CZ" sz="800" b="1" dirty="0" err="1">
                <a:latin typeface="Arial" charset="0"/>
                <a:cs typeface="+mn-cs"/>
              </a:rPr>
              <a:t>Message</a:t>
            </a:r>
            <a:r>
              <a:rPr lang="cs-CZ" altLang="cs-CZ" sz="800" b="1" dirty="0">
                <a:latin typeface="Arial" charset="0"/>
                <a:cs typeface="+mn-cs"/>
              </a:rPr>
              <a:t> </a:t>
            </a:r>
            <a:r>
              <a:rPr lang="cs-CZ" altLang="cs-CZ" sz="800" dirty="0">
                <a:latin typeface="Arial" charset="0"/>
                <a:cs typeface="+mn-cs"/>
              </a:rPr>
              <a:t>– intuitivní dotykový displej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>
                <a:latin typeface="Arial" charset="0"/>
              </a:rPr>
              <a:t>Technologie </a:t>
            </a:r>
            <a:r>
              <a:rPr lang="cs-CZ" altLang="cs-CZ" sz="800" b="1" dirty="0" err="1">
                <a:latin typeface="Arial" charset="0"/>
              </a:rPr>
              <a:t>Climatech</a:t>
            </a:r>
            <a:r>
              <a:rPr lang="cs-CZ" altLang="cs-CZ" sz="800" b="1" dirty="0">
                <a:latin typeface="Arial" charset="0"/>
              </a:rPr>
              <a:t>: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cs-CZ" altLang="cs-CZ" sz="800" b="1" dirty="0">
                <a:latin typeface="Arial" charset="0"/>
              </a:rPr>
              <a:t>Soft+ </a:t>
            </a:r>
            <a:r>
              <a:rPr lang="cs-CZ" altLang="cs-CZ" sz="800" dirty="0">
                <a:latin typeface="Arial" charset="0"/>
              </a:rPr>
              <a:t>– kombinuje první fázi tradičního pečení a následně mění rychlost ventilátoru tak, aby koláče, sušenky a croissanty byly nadýchané a měkké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cs-CZ" altLang="cs-CZ" sz="800" b="1" dirty="0">
                <a:latin typeface="Arial" charset="0"/>
              </a:rPr>
              <a:t>Dvojitý gril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cs-CZ" altLang="cs-CZ" sz="800" b="1" dirty="0" err="1">
                <a:latin typeface="Arial" charset="0"/>
              </a:rPr>
              <a:t>Chef</a:t>
            </a:r>
            <a:r>
              <a:rPr lang="cs-CZ" altLang="cs-CZ" sz="800" b="1" dirty="0">
                <a:latin typeface="Arial" charset="0"/>
              </a:rPr>
              <a:t> panel</a:t>
            </a:r>
            <a:r>
              <a:rPr lang="cs-CZ" altLang="cs-CZ" sz="800" dirty="0">
                <a:latin typeface="Arial" charset="0"/>
              </a:rPr>
              <a:t> – speciální tvar ventilátoru pro optimální rozložení vzduchu a rychlý ohřev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cs-CZ" altLang="cs-CZ" sz="800" b="1" dirty="0">
                <a:latin typeface="Arial" charset="0"/>
              </a:rPr>
              <a:t>Aktivní ventilace </a:t>
            </a:r>
            <a:r>
              <a:rPr lang="cs-CZ" altLang="cs-CZ" sz="800" dirty="0">
                <a:latin typeface="Arial" charset="0"/>
              </a:rPr>
              <a:t>– zajistí konstantní vnitřní teplotu, nepřehřívání dvířek a madla</a:t>
            </a:r>
            <a:endParaRPr lang="cs-CZ" altLang="cs-CZ" sz="800" dirty="0">
              <a:latin typeface="Arial" charset="0"/>
              <a:cs typeface="+mn-cs"/>
            </a:endParaRP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endParaRPr lang="cs-CZ" altLang="cs-CZ" sz="800" dirty="0">
              <a:latin typeface="Arial" charset="0"/>
              <a:cs typeface="+mn-cs"/>
            </a:endParaRP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b="1" u="sng" dirty="0">
                <a:latin typeface="Arial" charset="0"/>
                <a:cs typeface="+mn-cs"/>
              </a:rPr>
              <a:t>Bezpečnost</a:t>
            </a:r>
            <a:r>
              <a:rPr lang="cs-CZ" altLang="cs-CZ" sz="800" dirty="0">
                <a:latin typeface="Arial" charset="0"/>
                <a:cs typeface="+mn-cs"/>
              </a:rPr>
              <a:t>	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  <a:cs typeface="+mn-cs"/>
              </a:rPr>
              <a:t>2 bezpečnostní skla (možné odmontovat)</a:t>
            </a:r>
            <a:r>
              <a:rPr lang="cs-CZ" altLang="cs-CZ" sz="800" dirty="0">
                <a:latin typeface="Arial" charset="0"/>
              </a:rPr>
              <a:t>			</a:t>
            </a:r>
            <a:br>
              <a:rPr lang="cs-CZ" altLang="cs-CZ" sz="800" dirty="0">
                <a:latin typeface="Arial" charset="0"/>
              </a:rPr>
            </a:br>
            <a:r>
              <a:rPr lang="cs-CZ" altLang="cs-CZ" sz="800" b="1" u="sng" dirty="0">
                <a:latin typeface="Arial" charset="0"/>
                <a:cs typeface="+mn-cs"/>
              </a:rPr>
              <a:t>Konstrukce</a:t>
            </a:r>
            <a:r>
              <a:rPr lang="cs-CZ" altLang="cs-CZ" sz="800" b="1" dirty="0">
                <a:latin typeface="Arial" charset="0"/>
                <a:cs typeface="+mn-cs"/>
              </a:rPr>
              <a:t>		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  <a:cs typeface="+mn-cs"/>
              </a:rPr>
              <a:t>Postranní osvětlení LED pro viditelnost 360°C	</a:t>
            </a:r>
            <a:r>
              <a:rPr lang="cs-CZ" altLang="cs-CZ" sz="800" dirty="0">
                <a:latin typeface="Arial" charset="0"/>
              </a:rPr>
              <a:t> </a:t>
            </a:r>
            <a:endParaRPr lang="cs-CZ" altLang="cs-CZ" sz="800" dirty="0">
              <a:latin typeface="Arial" charset="0"/>
              <a:cs typeface="+mn-cs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>
                <a:latin typeface="Arial" charset="0"/>
              </a:rPr>
              <a:t>Nerezové pojezdy pro vedení plechů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b="1" dirty="0">
                <a:latin typeface="Arial" charset="0"/>
              </a:rPr>
              <a:t>Teleskopický výsuv (1x)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b="1" dirty="0">
                <a:latin typeface="Arial" charset="0"/>
                <a:cs typeface="+mn-cs"/>
              </a:rPr>
              <a:t>Soft </a:t>
            </a:r>
            <a:r>
              <a:rPr lang="cs-CZ" altLang="cs-CZ" sz="800" b="1" dirty="0" err="1">
                <a:latin typeface="Arial" charset="0"/>
                <a:cs typeface="+mn-cs"/>
              </a:rPr>
              <a:t>Close</a:t>
            </a:r>
            <a:r>
              <a:rPr lang="cs-CZ" altLang="cs-CZ" sz="800" b="1" dirty="0">
                <a:latin typeface="Arial" charset="0"/>
                <a:cs typeface="+mn-cs"/>
              </a:rPr>
              <a:t> – pomalé dovírání dvířek</a:t>
            </a:r>
          </a:p>
        </p:txBody>
      </p:sp>
      <p:cxnSp>
        <p:nvCxnSpPr>
          <p:cNvPr id="35" name="Straight Connector 34"/>
          <p:cNvCxnSpPr/>
          <p:nvPr/>
        </p:nvCxnSpPr>
        <p:spPr>
          <a:xfrm>
            <a:off x="5652120" y="980728"/>
            <a:ext cx="0" cy="52200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Obdélník 18"/>
          <p:cNvSpPr/>
          <p:nvPr/>
        </p:nvSpPr>
        <p:spPr>
          <a:xfrm>
            <a:off x="5758056" y="5013176"/>
            <a:ext cx="33843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</a:pPr>
            <a:r>
              <a:rPr lang="cs-CZ" altLang="cs-CZ" sz="800" b="1" dirty="0">
                <a:solidFill>
                  <a:prstClr val="black"/>
                </a:solidFill>
                <a:latin typeface="Arial" charset="0"/>
              </a:rPr>
              <a:t>Logistická data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>
                <a:solidFill>
                  <a:prstClr val="black"/>
                </a:solidFill>
                <a:latin typeface="Arial" charset="0"/>
              </a:rPr>
              <a:t>Kód		33703163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>
                <a:solidFill>
                  <a:prstClr val="black"/>
                </a:solidFill>
                <a:latin typeface="Arial" charset="0"/>
              </a:rPr>
              <a:t>EAN		8059019010953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>
                <a:solidFill>
                  <a:prstClr val="black"/>
                </a:solidFill>
                <a:latin typeface="Arial" charset="0"/>
              </a:rPr>
              <a:t>Barva		Černé sklo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Rozměry výrobku V × Š × H (mm)	595 × 595 × 546</a:t>
            </a:r>
            <a:endParaRPr lang="cs-CZ" altLang="cs-CZ" sz="800" b="1" dirty="0">
              <a:solidFill>
                <a:prstClr val="black"/>
              </a:solidFill>
              <a:latin typeface="Arial" charset="0"/>
            </a:endParaRPr>
          </a:p>
          <a:p>
            <a:pPr lvl="0">
              <a:spcBef>
                <a:spcPct val="0"/>
              </a:spcBef>
            </a:pP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Čistá váha výrobku (kg)	32,6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Rozměry balení V × Š × H (mm)	665 × 620 × 640</a:t>
            </a:r>
            <a:endParaRPr lang="cs-CZ" altLang="cs-CZ" sz="800" dirty="0">
              <a:solidFill>
                <a:prstClr val="black"/>
              </a:solidFill>
              <a:latin typeface="Arial" charset="0"/>
            </a:endParaRPr>
          </a:p>
          <a:p>
            <a:pPr lvl="0">
              <a:spcBef>
                <a:spcPct val="0"/>
              </a:spcBef>
            </a:pPr>
            <a:r>
              <a:rPr lang="cs-CZ" altLang="cs-CZ" sz="800" dirty="0">
                <a:solidFill>
                  <a:prstClr val="black"/>
                </a:solidFill>
                <a:latin typeface="Arial" charset="0"/>
              </a:rPr>
              <a:t>Hmotnost s obalem (kg)	34,3</a:t>
            </a:r>
          </a:p>
        </p:txBody>
      </p:sp>
      <p:sp>
        <p:nvSpPr>
          <p:cNvPr id="50" name="TextovéPole 49"/>
          <p:cNvSpPr txBox="1"/>
          <p:nvPr/>
        </p:nvSpPr>
        <p:spPr>
          <a:xfrm>
            <a:off x="4788024" y="1916832"/>
            <a:ext cx="864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Bezdotyková technologie ovládání chladničky</a:t>
            </a:r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13" name="Zaoblený obdélník 12"/>
          <p:cNvSpPr/>
          <p:nvPr/>
        </p:nvSpPr>
        <p:spPr>
          <a:xfrm>
            <a:off x="4355976" y="2780928"/>
            <a:ext cx="360040" cy="21602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TextovéPole 16"/>
          <p:cNvSpPr txBox="1"/>
          <p:nvPr/>
        </p:nvSpPr>
        <p:spPr>
          <a:xfrm>
            <a:off x="4765709" y="1093383"/>
            <a:ext cx="9144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Ovládání na dálku pomocí aplikace </a:t>
            </a:r>
            <a:r>
              <a:rPr lang="cs-CZ" sz="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hOn</a:t>
            </a:r>
            <a:endParaRPr lang="cs-CZ" sz="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ovéPole 29"/>
          <p:cNvSpPr txBox="1"/>
          <p:nvPr/>
        </p:nvSpPr>
        <p:spPr>
          <a:xfrm>
            <a:off x="4797270" y="1848323"/>
            <a:ext cx="9144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Funkce Soft+ pro dokonale měkké pokrmy</a:t>
            </a:r>
          </a:p>
        </p:txBody>
      </p:sp>
      <p:sp>
        <p:nvSpPr>
          <p:cNvPr id="31" name="TextovéPole 30"/>
          <p:cNvSpPr txBox="1"/>
          <p:nvPr/>
        </p:nvSpPr>
        <p:spPr>
          <a:xfrm>
            <a:off x="4765709" y="2702865"/>
            <a:ext cx="9144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Teleskopický výsuv</a:t>
            </a:r>
          </a:p>
        </p:txBody>
      </p:sp>
      <p:sp>
        <p:nvSpPr>
          <p:cNvPr id="36" name="TextovéPole 35"/>
          <p:cNvSpPr txBox="1"/>
          <p:nvPr/>
        </p:nvSpPr>
        <p:spPr>
          <a:xfrm>
            <a:off x="4816758" y="3434297"/>
            <a:ext cx="9144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Postranní osvětlení pro 360°C viditelnost</a:t>
            </a:r>
          </a:p>
        </p:txBody>
      </p:sp>
      <p:pic>
        <p:nvPicPr>
          <p:cNvPr id="24" name="Obrázek 23">
            <a:extLst>
              <a:ext uri="{FF2B5EF4-FFF2-40B4-BE49-F238E27FC236}">
                <a16:creationId xmlns:a16="http://schemas.microsoft.com/office/drawing/2014/main" id="{30465F23-FF22-46EE-901E-B0690441B1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1130" y="1056066"/>
            <a:ext cx="589760" cy="626240"/>
          </a:xfrm>
          <a:prstGeom prst="rect">
            <a:avLst/>
          </a:prstGeom>
        </p:spPr>
      </p:pic>
      <p:pic>
        <p:nvPicPr>
          <p:cNvPr id="28" name="Obrázek 27">
            <a:extLst>
              <a:ext uri="{FF2B5EF4-FFF2-40B4-BE49-F238E27FC236}">
                <a16:creationId xmlns:a16="http://schemas.microsoft.com/office/drawing/2014/main" id="{4AD5A672-9D3B-4494-BFD9-E023DE19BD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7988" y="3436436"/>
            <a:ext cx="705392" cy="683188"/>
          </a:xfrm>
          <a:prstGeom prst="rect">
            <a:avLst/>
          </a:prstGeom>
        </p:spPr>
      </p:pic>
      <p:pic>
        <p:nvPicPr>
          <p:cNvPr id="40" name="Obrázek 39">
            <a:extLst>
              <a:ext uri="{FF2B5EF4-FFF2-40B4-BE49-F238E27FC236}">
                <a16:creationId xmlns:a16="http://schemas.microsoft.com/office/drawing/2014/main" id="{7F7E5044-A133-435D-8505-7BA3B6DCBB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6870" y="1791947"/>
            <a:ext cx="727358" cy="709660"/>
          </a:xfrm>
          <a:prstGeom prst="rect">
            <a:avLst/>
          </a:prstGeom>
        </p:spPr>
      </p:pic>
      <p:pic>
        <p:nvPicPr>
          <p:cNvPr id="42" name="Obrázek 41">
            <a:extLst>
              <a:ext uri="{FF2B5EF4-FFF2-40B4-BE49-F238E27FC236}">
                <a16:creationId xmlns:a16="http://schemas.microsoft.com/office/drawing/2014/main" id="{75EAABF9-C665-474B-818A-DC0625773AD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41337" y="2611248"/>
            <a:ext cx="693534" cy="559666"/>
          </a:xfrm>
          <a:prstGeom prst="rect">
            <a:avLst/>
          </a:prstGeom>
        </p:spPr>
      </p:pic>
      <p:pic>
        <p:nvPicPr>
          <p:cNvPr id="44" name="Obrázek 43">
            <a:extLst>
              <a:ext uri="{FF2B5EF4-FFF2-40B4-BE49-F238E27FC236}">
                <a16:creationId xmlns:a16="http://schemas.microsoft.com/office/drawing/2014/main" id="{C48B6050-6194-4219-AFD9-96B169410FF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62493" y="4273225"/>
            <a:ext cx="731511" cy="683188"/>
          </a:xfrm>
          <a:prstGeom prst="rect">
            <a:avLst/>
          </a:prstGeom>
        </p:spPr>
      </p:pic>
      <p:sp>
        <p:nvSpPr>
          <p:cNvPr id="46" name="TextovéPole 45">
            <a:extLst>
              <a:ext uri="{FF2B5EF4-FFF2-40B4-BE49-F238E27FC236}">
                <a16:creationId xmlns:a16="http://schemas.microsoft.com/office/drawing/2014/main" id="{38B9F9D3-E082-4EB9-AFCB-466BCAC760C4}"/>
              </a:ext>
            </a:extLst>
          </p:cNvPr>
          <p:cNvSpPr txBox="1"/>
          <p:nvPr/>
        </p:nvSpPr>
        <p:spPr>
          <a:xfrm>
            <a:off x="4758600" y="4411950"/>
            <a:ext cx="9144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Katalytické a H</a:t>
            </a:r>
            <a:r>
              <a:rPr lang="cs-CZ" sz="800" baseline="-25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čištění trouby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7F94FF5E-7483-41CE-BFB0-E946455D7F2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89847" y="1234832"/>
            <a:ext cx="2121534" cy="2088751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F3E8FC22-D56B-4428-BA30-D7899A3CB2E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89846" y="3532253"/>
            <a:ext cx="1285654" cy="112960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A45382CB-28B0-4A26-81F1-BC756AB2AA0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171178" y="3534419"/>
            <a:ext cx="1296821" cy="1150210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B41AAD82-3544-44CA-AF98-9710DC3DE54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5260" y="1188121"/>
            <a:ext cx="1073602" cy="2146702"/>
          </a:xfrm>
          <a:prstGeom prst="rect">
            <a:avLst/>
          </a:prstGeom>
        </p:spPr>
      </p:pic>
      <p:sp>
        <p:nvSpPr>
          <p:cNvPr id="25" name="TextovéPole 24">
            <a:extLst>
              <a:ext uri="{FF2B5EF4-FFF2-40B4-BE49-F238E27FC236}">
                <a16:creationId xmlns:a16="http://schemas.microsoft.com/office/drawing/2014/main" id="{F9301A81-ACD5-453C-AD67-50C8B982E083}"/>
              </a:ext>
            </a:extLst>
          </p:cNvPr>
          <p:cNvSpPr txBox="1"/>
          <p:nvPr/>
        </p:nvSpPr>
        <p:spPr>
          <a:xfrm>
            <a:off x="56553" y="6200035"/>
            <a:ext cx="458114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spcBef>
                <a:spcPct val="0"/>
              </a:spcBef>
              <a:buNone/>
            </a:pPr>
            <a:r>
              <a:rPr lang="cs-CZ" sz="800" b="1" u="sng" dirty="0">
                <a:solidFill>
                  <a:schemeClr val="bg1"/>
                </a:solidFill>
                <a:latin typeface="Arial" charset="0"/>
              </a:rPr>
              <a:t>Příslušenství</a:t>
            </a:r>
            <a:br>
              <a:rPr lang="cs-CZ" sz="800" dirty="0">
                <a:solidFill>
                  <a:schemeClr val="bg1"/>
                </a:solidFill>
                <a:latin typeface="Arial" charset="0"/>
              </a:rPr>
            </a:br>
            <a:r>
              <a:rPr lang="cs-CZ" sz="800" dirty="0">
                <a:solidFill>
                  <a:schemeClr val="bg1"/>
                </a:solidFill>
                <a:latin typeface="Arial" charset="0"/>
              </a:rPr>
              <a:t>1x plech – 35 mm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sz="800" dirty="0">
                <a:solidFill>
                  <a:schemeClr val="bg1"/>
                </a:solidFill>
                <a:latin typeface="Arial" charset="0"/>
              </a:rPr>
              <a:t>1x plech – 50 mm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sz="800" dirty="0">
                <a:solidFill>
                  <a:schemeClr val="bg1"/>
                </a:solidFill>
                <a:latin typeface="Arial" charset="0"/>
              </a:rPr>
              <a:t>1x rošt</a:t>
            </a:r>
          </a:p>
        </p:txBody>
      </p:sp>
    </p:spTree>
    <p:extLst>
      <p:ext uri="{BB962C8B-B14F-4D97-AF65-F5344CB8AC3E}">
        <p14:creationId xmlns:p14="http://schemas.microsoft.com/office/powerpoint/2010/main" val="387423397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795BD839E46F24EB4770DF09025A07F" ma:contentTypeVersion="11" ma:contentTypeDescription="Vytvoří nový dokument" ma:contentTypeScope="" ma:versionID="899d58e324f7d2ad8dbbf30f92ba481f">
  <xsd:schema xmlns:xsd="http://www.w3.org/2001/XMLSchema" xmlns:xs="http://www.w3.org/2001/XMLSchema" xmlns:p="http://schemas.microsoft.com/office/2006/metadata/properties" xmlns:ns3="a09af93a-bc92-4cce-8ba3-c8fdbed82e22" xmlns:ns4="b4af0723-3826-4aee-ba08-906e8dce3040" targetNamespace="http://schemas.microsoft.com/office/2006/metadata/properties" ma:root="true" ma:fieldsID="8ecc31191407e2209a8b26e29ff69bbb" ns3:_="" ns4:_="">
    <xsd:import namespace="a09af93a-bc92-4cce-8ba3-c8fdbed82e22"/>
    <xsd:import namespace="b4af0723-3826-4aee-ba08-906e8dce304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EventHashCode" minOccurs="0"/>
                <xsd:element ref="ns3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9af93a-bc92-4cce-8ba3-c8fdbed82e2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af0723-3826-4aee-ba08-906e8dce3040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Hodnota hash upozornění na sdílení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38943F7-9869-47ED-98D3-9740D3D8EED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ADD55FB-A287-496D-995F-BEB9B7F5903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09af93a-bc92-4cce-8ba3-c8fdbed82e22"/>
    <ds:schemaRef ds:uri="b4af0723-3826-4aee-ba08-906e8dce304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71747CF-528E-4FB1-8821-D297DBD7BA7C}">
  <ds:schemaRefs>
    <ds:schemaRef ds:uri="b4af0723-3826-4aee-ba08-906e8dce3040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purl.org/dc/dcmitype/"/>
    <ds:schemaRef ds:uri="a09af93a-bc92-4cce-8ba3-c8fdbed82e22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2633</TotalTime>
  <Words>408</Words>
  <Application>Microsoft Office PowerPoint</Application>
  <PresentationFormat>Předvádění na obrazovce (4:3)</PresentationFormat>
  <Paragraphs>51</Paragraphs>
  <Slides>1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</vt:i4>
      </vt:variant>
    </vt:vector>
  </HeadingPairs>
  <TitlesOfParts>
    <vt:vector size="5" baseType="lpstr">
      <vt:lpstr>Arial</vt:lpstr>
      <vt:lpstr>Calibri</vt:lpstr>
      <vt:lpstr>Wingdings</vt:lpstr>
      <vt:lpstr>Motiv systému Office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recepce</dc:creator>
  <cp:lastModifiedBy>Kristýna Kopecká</cp:lastModifiedBy>
  <cp:revision>293</cp:revision>
  <cp:lastPrinted>2021-09-06T12:33:52Z</cp:lastPrinted>
  <dcterms:created xsi:type="dcterms:W3CDTF">2015-07-16T11:02:07Z</dcterms:created>
  <dcterms:modified xsi:type="dcterms:W3CDTF">2021-11-25T15:40:46Z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0x010100C795BD839E46F24EB4770DF09025A07F</vt:lpwstr>
  </property>
</Properties>
</file>