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FE6-C83B-4870-9959-B1311892437B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F029-7379-4C3D-941A-AA52CD565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1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CF 6B2S3PSW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myčka nádobí Rapidó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rgbClr val="706F6F"/>
                </a:solidFill>
                <a:latin typeface="Arial" charset="0"/>
              </a:rPr>
              <a:t>Wifi + Bluetooth,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dotykový displej,16 sad, 9,5 l, 42 dB(A), 3 koše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Smart Door, rychlý program 35 min, BLDC motor, Power Wash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9,5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3:55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Konektivita Wifi + Bluetooth - možnost připojení </a:t>
            </a:r>
            <a:r>
              <a:rPr lang="cs-CZ" altLang="cs-CZ" sz="800" b="1" dirty="0">
                <a:latin typeface="Arial" charset="0"/>
              </a:rPr>
              <a:t>k Wifi </a:t>
            </a:r>
            <a:r>
              <a:rPr lang="cs-CZ" altLang="cs-CZ" sz="800" b="1" dirty="0" smtClean="0">
                <a:latin typeface="Arial" charset="0"/>
              </a:rPr>
              <a:t>a </a:t>
            </a:r>
            <a:r>
              <a:rPr lang="cs-CZ" altLang="cs-CZ" sz="800" b="1" dirty="0">
                <a:latin typeface="Arial" charset="0"/>
              </a:rPr>
              <a:t>ovládání </a:t>
            </a:r>
            <a:r>
              <a:rPr lang="cs-CZ" altLang="cs-CZ" sz="800" b="1" dirty="0" smtClean="0">
                <a:latin typeface="Arial" charset="0"/>
              </a:rPr>
              <a:t>myčky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Stahování </a:t>
            </a:r>
            <a:r>
              <a:rPr lang="cs-CZ" altLang="cs-CZ" sz="800" dirty="0">
                <a:latin typeface="Arial" charset="0"/>
              </a:rPr>
              <a:t>nových funkcí a </a:t>
            </a:r>
            <a:r>
              <a:rPr lang="cs-CZ" altLang="cs-CZ" sz="800" dirty="0" smtClean="0">
                <a:latin typeface="Arial" charset="0"/>
              </a:rPr>
              <a:t>cyklů; Funkce </a:t>
            </a:r>
            <a:r>
              <a:rPr lang="cs-CZ" altLang="cs-CZ" sz="800" dirty="0">
                <a:latin typeface="Arial" charset="0"/>
              </a:rPr>
              <a:t>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</a:t>
            </a:r>
            <a:r>
              <a:rPr lang="cs-CZ" altLang="cs-CZ" sz="800" dirty="0" smtClean="0">
                <a:latin typeface="Arial" charset="0"/>
              </a:rPr>
              <a:t>cyklus; Vedení </a:t>
            </a:r>
            <a:r>
              <a:rPr lang="cs-CZ" altLang="cs-CZ" sz="800" dirty="0">
                <a:latin typeface="Arial" charset="0"/>
              </a:rPr>
              <a:t>statistik </a:t>
            </a:r>
            <a:r>
              <a:rPr lang="cs-CZ" altLang="cs-CZ" sz="800" dirty="0" smtClean="0">
                <a:latin typeface="Arial" charset="0"/>
              </a:rPr>
              <a:t>mytí </a:t>
            </a:r>
            <a:r>
              <a:rPr lang="cs-CZ" altLang="cs-CZ" sz="800" dirty="0">
                <a:latin typeface="Arial" charset="0"/>
              </a:rPr>
              <a:t>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Průvodce </a:t>
            </a:r>
            <a:r>
              <a:rPr lang="cs-CZ" altLang="cs-CZ" sz="800" dirty="0">
                <a:latin typeface="Arial" charset="0"/>
              </a:rPr>
              <a:t>chybovými hláškami a uživatelský </a:t>
            </a:r>
            <a:r>
              <a:rPr lang="cs-CZ" altLang="cs-CZ" sz="800" dirty="0" smtClean="0">
                <a:latin typeface="Arial" charset="0"/>
              </a:rPr>
              <a:t>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Snap &amp; Wash </a:t>
            </a:r>
            <a:r>
              <a:rPr lang="cs-CZ" altLang="cs-CZ" sz="800" dirty="0" smtClean="0">
                <a:latin typeface="Arial" charset="0"/>
              </a:rPr>
              <a:t>– aplikace doporučí program na základě fotky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Kompatibilní s Google Assistant a Alexa (v angličtině</a:t>
            </a:r>
            <a:r>
              <a:rPr lang="cs-CZ" altLang="cs-CZ" sz="800" b="1" dirty="0" smtClean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Nejrychlejší </a:t>
            </a:r>
            <a:r>
              <a:rPr lang="cs-CZ" altLang="cs-CZ" sz="800" b="1" dirty="0">
                <a:latin typeface="Arial" charset="0"/>
              </a:rPr>
              <a:t>program mytí a sušení (35 min) na </a:t>
            </a:r>
            <a:r>
              <a:rPr lang="cs-CZ" altLang="cs-CZ" sz="800" b="1" dirty="0" smtClean="0">
                <a:latin typeface="Arial" charset="0"/>
              </a:rPr>
              <a:t>trhu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Maxi Tub – Největší objem vnitřního prostoru na </a:t>
            </a:r>
            <a:r>
              <a:rPr lang="cs-CZ" altLang="cs-CZ" sz="800" b="1" dirty="0" smtClean="0">
                <a:latin typeface="Arial" charset="0"/>
              </a:rPr>
              <a:t>trhu – 16 sad nádobí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Vnitřní osvětlení při plnění a vyjímání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Power Wash – přídavné ostřikovací rameno na silně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10 programů základních + 20 Wifi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Wash&amp;Dry 35 min – rychlé mytí včetně sušení za 35 min</a:t>
            </a:r>
            <a:r>
              <a:rPr lang="cs-CZ" altLang="cs-CZ" sz="800" dirty="0" smtClean="0">
                <a:latin typeface="Arial" charset="0"/>
              </a:rPr>
              <a:t>, Rychlý 59 min (včetně sušení), Eco, Univerzální, Intenzivní, Sklo, Auto Wash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Auto Plus, Noční, Opláchnutí,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Wifi, Odložený </a:t>
            </a:r>
            <a:r>
              <a:rPr lang="cs-CZ" altLang="cs-CZ" sz="800" dirty="0">
                <a:latin typeface="Arial" charset="0"/>
              </a:rPr>
              <a:t>start 0:30 min až </a:t>
            </a:r>
            <a:r>
              <a:rPr lang="cs-CZ" altLang="cs-CZ" sz="800" dirty="0" smtClean="0">
                <a:latin typeface="Arial" charset="0"/>
              </a:rPr>
              <a:t>23:30 </a:t>
            </a:r>
            <a:r>
              <a:rPr lang="cs-CZ" altLang="cs-CZ" sz="800" dirty="0">
                <a:latin typeface="Arial" charset="0"/>
              </a:rPr>
              <a:t>hod, </a:t>
            </a:r>
            <a:r>
              <a:rPr lang="cs-CZ" altLang="cs-CZ" sz="800" dirty="0" smtClean="0">
                <a:latin typeface="Arial" charset="0"/>
              </a:rPr>
              <a:t>Expres, Poloviční náplň, Hygienický,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Door – Automatické otevření dvířek na konci cyklu</a:t>
            </a:r>
            <a:r>
              <a:rPr lang="cs-CZ" altLang="cs-CZ" sz="800" dirty="0">
                <a:latin typeface="Arial" charset="0"/>
              </a:rPr>
              <a:t>, Dětská pojistka, </a:t>
            </a:r>
            <a:r>
              <a:rPr lang="cs-CZ" altLang="cs-CZ" sz="800" dirty="0" smtClean="0">
                <a:latin typeface="Arial" charset="0"/>
              </a:rPr>
              <a:t>Multifunkční tablety, </a:t>
            </a:r>
            <a:r>
              <a:rPr lang="cs-CZ" altLang="cs-CZ" sz="800" b="1" dirty="0" smtClean="0">
                <a:latin typeface="Arial" charset="0"/>
              </a:rPr>
              <a:t>Ukazatel </a:t>
            </a:r>
            <a:r>
              <a:rPr lang="cs-CZ" altLang="cs-CZ" sz="800" b="1" dirty="0">
                <a:latin typeface="Arial" charset="0"/>
              </a:rPr>
              <a:t>ADDISH – možnost přidat nádobí po zahájení cyklu, </a:t>
            </a:r>
            <a:r>
              <a:rPr lang="cs-CZ" altLang="cs-CZ" sz="800" dirty="0">
                <a:latin typeface="Arial" charset="0"/>
              </a:rPr>
              <a:t>Ukazatel délky cyklu, Ukazatel nedostatku </a:t>
            </a:r>
            <a:r>
              <a:rPr lang="cs-CZ" altLang="cs-CZ" sz="800" dirty="0" smtClean="0">
                <a:latin typeface="Arial" charset="0"/>
              </a:rPr>
              <a:t>soli a leštidla </a:t>
            </a:r>
            <a:r>
              <a:rPr lang="cs-CZ" altLang="cs-CZ" sz="800" dirty="0">
                <a:latin typeface="Arial" charset="0"/>
              </a:rPr>
              <a:t>na displeji, Zvukový signál ukončení programu, Možnost vypnutí zvukové </a:t>
            </a:r>
            <a:r>
              <a:rPr lang="cs-CZ" altLang="cs-CZ" sz="800" dirty="0" smtClean="0">
                <a:latin typeface="Arial" charset="0"/>
              </a:rPr>
              <a:t>signalizace, </a:t>
            </a:r>
            <a:r>
              <a:rPr lang="cs-CZ" altLang="cs-CZ" sz="800" dirty="0">
                <a:latin typeface="Arial" charset="0"/>
              </a:rPr>
              <a:t>Uložení posledního mycího cyklu do paměti, </a:t>
            </a:r>
            <a:r>
              <a:rPr lang="cs-CZ" altLang="cs-CZ" sz="800" b="1" dirty="0">
                <a:latin typeface="Arial" charset="0"/>
              </a:rPr>
              <a:t>Impulsní mytí – snížení spotřeby a hlučnosti</a:t>
            </a:r>
            <a:r>
              <a:rPr lang="cs-CZ" altLang="cs-CZ" sz="800" b="1" dirty="0" smtClean="0">
                <a:latin typeface="Arial" charset="0"/>
              </a:rPr>
              <a:t>, DEMO režim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BLDC Speed Drive Inverter motor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b="1" dirty="0" smtClean="0">
                <a:latin typeface="Arial" charset="0"/>
              </a:rPr>
              <a:t>inovativní </a:t>
            </a:r>
            <a:r>
              <a:rPr lang="cs-CZ" altLang="cs-CZ" sz="800" b="1" dirty="0">
                <a:latin typeface="Arial" charset="0"/>
              </a:rPr>
              <a:t>a </a:t>
            </a:r>
            <a:r>
              <a:rPr lang="cs-CZ" altLang="cs-CZ" sz="800" b="1" dirty="0" smtClean="0">
                <a:latin typeface="Arial" charset="0"/>
              </a:rPr>
              <a:t>odolný bezkartáčový motor, </a:t>
            </a:r>
            <a:r>
              <a:rPr lang="cs-CZ" altLang="cs-CZ" sz="800" b="1" dirty="0">
                <a:latin typeface="Arial" charset="0"/>
              </a:rPr>
              <a:t>který dokáže zvýšit čisticí sílu a zároveň snížit spotřebu energie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6místný </a:t>
            </a:r>
            <a:r>
              <a:rPr lang="cs-CZ" altLang="cs-CZ" sz="800" b="1" dirty="0">
                <a:latin typeface="Arial" charset="0"/>
              </a:rPr>
              <a:t>textový displej v CZ i </a:t>
            </a:r>
            <a:r>
              <a:rPr lang="cs-CZ" altLang="cs-CZ" sz="800" b="1" dirty="0" smtClean="0">
                <a:latin typeface="Arial" charset="0"/>
              </a:rPr>
              <a:t>SK</a:t>
            </a:r>
            <a:r>
              <a:rPr lang="cs-CZ" altLang="cs-CZ" sz="800" dirty="0" smtClean="0">
                <a:latin typeface="Arial" charset="0"/>
              </a:rPr>
              <a:t>; Materiál vany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Samočistící filtr; </a:t>
            </a:r>
            <a:r>
              <a:rPr lang="cs-CZ" altLang="cs-CZ" sz="800" dirty="0" smtClean="0">
                <a:latin typeface="Arial" charset="0"/>
              </a:rPr>
              <a:t>Skryté topné těleso;</a:t>
            </a:r>
            <a:r>
              <a:rPr lang="cs-CZ" altLang="cs-CZ" sz="800" b="1" dirty="0" smtClean="0">
                <a:latin typeface="Arial" charset="0"/>
              </a:rPr>
              <a:t> Senzor znečištění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</a:t>
            </a:r>
            <a:r>
              <a:rPr lang="cs-CZ" altLang="cs-CZ" sz="800" b="1" dirty="0">
                <a:latin typeface="Arial" charset="0"/>
              </a:rPr>
              <a:t>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3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Výklopné držáky šálku </a:t>
            </a:r>
            <a:r>
              <a:rPr lang="cs-CZ" altLang="cs-CZ" sz="800" dirty="0" smtClean="0">
                <a:latin typeface="Arial" charset="0"/>
              </a:rPr>
              <a:t>a skleniček v </a:t>
            </a:r>
            <a:r>
              <a:rPr lang="cs-CZ" altLang="cs-CZ" sz="800" dirty="0">
                <a:latin typeface="Arial" charset="0"/>
              </a:rPr>
              <a:t>horním </a:t>
            </a:r>
            <a:r>
              <a:rPr lang="cs-CZ" altLang="cs-CZ" sz="800" dirty="0" smtClean="0">
                <a:latin typeface="Arial" charset="0"/>
              </a:rPr>
              <a:t>koši, Polohování </a:t>
            </a:r>
            <a:r>
              <a:rPr lang="cs-CZ" altLang="cs-CZ" sz="800" dirty="0">
                <a:latin typeface="Arial" charset="0"/>
              </a:rPr>
              <a:t>horního </a:t>
            </a:r>
            <a:r>
              <a:rPr lang="cs-CZ" altLang="cs-CZ" sz="800" dirty="0" smtClean="0">
                <a:latin typeface="Arial" charset="0"/>
              </a:rPr>
              <a:t>koše, sklopitelné držáky </a:t>
            </a:r>
            <a:r>
              <a:rPr lang="cs-CZ" altLang="cs-CZ" sz="800" dirty="0">
                <a:latin typeface="Arial" charset="0"/>
              </a:rPr>
              <a:t>na talíře ve spodním koši, </a:t>
            </a:r>
            <a:r>
              <a:rPr lang="cs-CZ" altLang="cs-CZ" sz="800" dirty="0" smtClean="0">
                <a:latin typeface="Arial" charset="0"/>
              </a:rPr>
              <a:t>Horní výsuvný třetí koš na </a:t>
            </a:r>
            <a:r>
              <a:rPr lang="cs-CZ" altLang="cs-CZ" sz="800" dirty="0" smtClean="0">
                <a:latin typeface="Arial" charset="0"/>
              </a:rPr>
              <a:t>příbory, </a:t>
            </a:r>
            <a:r>
              <a:rPr lang="cs-CZ" altLang="cs-CZ" sz="800" b="1" dirty="0">
                <a:latin typeface="Arial" charset="0"/>
              </a:rPr>
              <a:t>Power Wash ostřikovací rameno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smtClean="0">
                <a:latin typeface="Arial" charset="0"/>
              </a:rPr>
              <a:t>Antioverflow, Ochrana proti úniku vody Total Water Block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81366" y="505760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32002325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8059019049595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47,2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65603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788024" y="272791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Door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6215644" y="280618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74959" y="28061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2" y="186381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63818"/>
            <a:ext cx="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Wifi </a:t>
            </a:r>
          </a:p>
        </p:txBody>
      </p:sp>
      <p:sp>
        <p:nvSpPr>
          <p:cNvPr id="58" name="Ovál 57"/>
          <p:cNvSpPr/>
          <p:nvPr/>
        </p:nvSpPr>
        <p:spPr>
          <a:xfrm>
            <a:off x="4860032" y="344807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351129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- vysoký výkon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ál 61"/>
          <p:cNvSpPr/>
          <p:nvPr/>
        </p:nvSpPr>
        <p:spPr>
          <a:xfrm>
            <a:off x="4861834" y="42568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861834" y="4331430"/>
            <a:ext cx="72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ADDISH - Možnost přidat nádobí 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5652040" y="2060848"/>
            <a:ext cx="1080120" cy="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02" y="2444653"/>
            <a:ext cx="1119846" cy="336275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32" y="4240082"/>
            <a:ext cx="792000" cy="792000"/>
          </a:xfrm>
          <a:prstGeom prst="flowChartConnector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3437328"/>
            <a:ext cx="792000" cy="792000"/>
          </a:xfrm>
          <a:prstGeom prst="flowChartConnector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9" y="2655994"/>
            <a:ext cx="792000" cy="792000"/>
          </a:xfrm>
          <a:prstGeom prst="flowChartConnector">
            <a:avLst/>
          </a:prstGeom>
        </p:spPr>
      </p:pic>
      <p:sp>
        <p:nvSpPr>
          <p:cNvPr id="60" name="Ovál 59"/>
          <p:cNvSpPr/>
          <p:nvPr/>
        </p:nvSpPr>
        <p:spPr>
          <a:xfrm>
            <a:off x="4860032" y="504083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852584" y="5076512"/>
            <a:ext cx="74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Ostřikovací rameno na silně znečištěné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50" y="1338367"/>
            <a:ext cx="792000" cy="79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1844824"/>
            <a:ext cx="792000" cy="792000"/>
          </a:xfrm>
          <a:prstGeom prst="flowChartConnector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5805352"/>
            <a:ext cx="792000" cy="792000"/>
          </a:xfrm>
          <a:prstGeom prst="flowChartConnector">
            <a:avLst/>
          </a:prstGeom>
        </p:spPr>
      </p:pic>
      <p:sp>
        <p:nvSpPr>
          <p:cNvPr id="43" name="Ovál 42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9707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na příbory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71" y="1340768"/>
            <a:ext cx="792000" cy="792000"/>
          </a:xfrm>
          <a:prstGeom prst="flowChartConnector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8000" r="20601" b="8000"/>
          <a:stretch/>
        </p:blipFill>
        <p:spPr>
          <a:xfrm>
            <a:off x="5757748" y="3153681"/>
            <a:ext cx="1331401" cy="18686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6"/>
          <a:srcRect l="28739" t="17253" r="49211" b="879"/>
          <a:stretch/>
        </p:blipFill>
        <p:spPr>
          <a:xfrm>
            <a:off x="7417744" y="2082010"/>
            <a:ext cx="1496877" cy="2940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Vývojový diagram: spojnice 39"/>
          <p:cNvSpPr/>
          <p:nvPr/>
        </p:nvSpPr>
        <p:spPr>
          <a:xfrm>
            <a:off x="4067944" y="5057606"/>
            <a:ext cx="720000" cy="720000"/>
          </a:xfrm>
          <a:prstGeom prst="flowChartConnector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4125788" y="5243260"/>
            <a:ext cx="61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WASH</a:t>
            </a:r>
            <a:endParaRPr lang="cs-CZ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97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207</cp:revision>
  <cp:lastPrinted>2016-05-05T10:40:20Z</cp:lastPrinted>
  <dcterms:created xsi:type="dcterms:W3CDTF">2015-07-16T11:02:07Z</dcterms:created>
  <dcterms:modified xsi:type="dcterms:W3CDTF">2023-07-10T14:25:31Z</dcterms:modified>
</cp:coreProperties>
</file>