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16.02.2023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Obrázek 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-1" y="6076121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107504" y="44624"/>
            <a:ext cx="9036496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solidFill>
                  <a:srgbClr val="0093CE"/>
                </a:solidFill>
                <a:latin typeface="Arial" charset="0"/>
              </a:rPr>
              <a:t>CUHS 38FW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latin typeface="Arial" charset="0"/>
              </a:rPr>
              <a:t>Podstavný </a:t>
            </a:r>
            <a:r>
              <a:rPr lang="cs-CZ" altLang="cs-CZ" sz="1400" dirty="0" smtClean="0">
                <a:latin typeface="Arial" charset="0"/>
              </a:rPr>
              <a:t>mrazák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Statické chlazení, mechanické ovládání, 3 průhledné zásuvky, 4 hvězdičky</a:t>
            </a:r>
            <a:endParaRPr lang="cs-CZ" altLang="cs-CZ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179512" y="908720"/>
            <a:ext cx="3888432" cy="576064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Hlavní vlastnosti </a:t>
            </a:r>
            <a:r>
              <a:rPr lang="cs-CZ" altLang="cs-CZ" sz="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Nařízení v přenesené pravomoci: (EU) 2019/2016)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Třída energetické účinnosti		F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Celkový čistý objem (l)		</a:t>
            </a:r>
            <a:r>
              <a:rPr lang="cs-CZ" altLang="cs-CZ" sz="800" dirty="0" smtClean="0">
                <a:latin typeface="Arial" charset="0"/>
              </a:rPr>
              <a:t>60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Čistý objem chladničky/ mrazáku (l)		</a:t>
            </a:r>
            <a:r>
              <a:rPr lang="cs-CZ" altLang="cs-CZ" sz="800" dirty="0" smtClean="0">
                <a:latin typeface="Arial" charset="0"/>
              </a:rPr>
              <a:t>-/</a:t>
            </a:r>
            <a:r>
              <a:rPr lang="cs-CZ" altLang="cs-CZ" sz="800" dirty="0" smtClean="0">
                <a:latin typeface="Arial" charset="0"/>
              </a:rPr>
              <a:t>60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za den (kWh/24 hod)		</a:t>
            </a:r>
            <a:r>
              <a:rPr lang="cs-CZ" altLang="cs-CZ" sz="800" dirty="0" smtClean="0">
                <a:latin typeface="Arial" charset="0"/>
              </a:rPr>
              <a:t>0,536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Roční spotřeba energie (kWh/rok)		</a:t>
            </a:r>
            <a:r>
              <a:rPr lang="cs-CZ" altLang="cs-CZ" sz="800" dirty="0" smtClean="0">
                <a:latin typeface="Arial" charset="0"/>
              </a:rPr>
              <a:t>196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Mrazicí výkon (kg/24 hod)		</a:t>
            </a:r>
            <a:r>
              <a:rPr lang="cs-CZ" altLang="cs-CZ" sz="800" dirty="0" smtClean="0">
                <a:latin typeface="Arial" charset="0"/>
              </a:rPr>
              <a:t>3,2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Doba skladování při výpadku proudu (hod)	</a:t>
            </a:r>
            <a:r>
              <a:rPr lang="cs-CZ" altLang="cs-CZ" sz="800" dirty="0" smtClean="0">
                <a:latin typeface="Arial" charset="0"/>
              </a:rPr>
              <a:t>15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Úroveň emisí hluku šířeného vzduchem (dB(A) re 1 pW)	</a:t>
            </a:r>
            <a:r>
              <a:rPr lang="cs-CZ" altLang="cs-CZ" sz="800" dirty="0" smtClean="0">
                <a:latin typeface="Arial" charset="0"/>
              </a:rPr>
              <a:t>40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Emisní třída hluku šířeného vzduchem		</a:t>
            </a:r>
            <a:r>
              <a:rPr lang="cs-CZ" altLang="cs-CZ" sz="800" dirty="0" smtClean="0">
                <a:latin typeface="Arial" charset="0"/>
              </a:rPr>
              <a:t>C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Klimatická třída			N - ST 16°- 38°C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Hvězdičkové označení 		</a:t>
            </a:r>
            <a:r>
              <a:rPr lang="cs-CZ" altLang="cs-CZ" sz="800" dirty="0" smtClean="0">
                <a:latin typeface="Arial" charset="0"/>
              </a:rPr>
              <a:t>****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Třída energetické účinnosti světla		-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Vlastnosti</a:t>
            </a:r>
            <a:r>
              <a:rPr lang="cs-CZ" altLang="cs-CZ" sz="800" dirty="0">
                <a:latin typeface="Arial" charset="0"/>
              </a:rPr>
              <a:t>	</a:t>
            </a: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Statické chlazení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Mechanické ovládání</a:t>
            </a:r>
            <a:endParaRPr lang="cs-CZ" altLang="cs-CZ" sz="800" dirty="0"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cs-CZ" altLang="cs-CZ" sz="800" b="1" dirty="0" smtClean="0"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Mrazák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3 průhledné </a:t>
            </a:r>
            <a:r>
              <a:rPr lang="cs-CZ" altLang="cs-CZ" sz="800" dirty="0" smtClean="0">
                <a:latin typeface="Arial" charset="0"/>
              </a:rPr>
              <a:t>zásuvky – (z toho 2 transparentní s čelem a jedna výsuvná police)</a:t>
            </a: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 smtClean="0"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Konstrukce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2 polohovatelné </a:t>
            </a:r>
            <a:r>
              <a:rPr lang="cs-CZ" altLang="cs-CZ" sz="800" dirty="0" smtClean="0">
                <a:latin typeface="Arial" charset="0"/>
              </a:rPr>
              <a:t>nožičky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Výměnný </a:t>
            </a:r>
            <a:r>
              <a:rPr lang="cs-CZ" altLang="cs-CZ" sz="800" dirty="0">
                <a:latin typeface="Arial" charset="0"/>
              </a:rPr>
              <a:t>závěs dveří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Integrovaná rukojeť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Ekologické </a:t>
            </a:r>
            <a:r>
              <a:rPr lang="cs-CZ" altLang="cs-CZ" sz="800" dirty="0">
                <a:latin typeface="Arial" charset="0"/>
              </a:rPr>
              <a:t>chladicí médium </a:t>
            </a:r>
            <a:r>
              <a:rPr lang="cs-CZ" altLang="cs-CZ" sz="800" dirty="0" smtClean="0">
                <a:latin typeface="Arial" charset="0"/>
              </a:rPr>
              <a:t>R600a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1 kompresor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 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andy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25" y="6381328"/>
            <a:ext cx="1755271" cy="359792"/>
          </a:xfrm>
          <a:prstGeom prst="rect">
            <a:avLst/>
          </a:prstGeom>
        </p:spPr>
      </p:pic>
      <p:sp>
        <p:nvSpPr>
          <p:cNvPr id="27" name="Ovál 26"/>
          <p:cNvSpPr/>
          <p:nvPr/>
        </p:nvSpPr>
        <p:spPr>
          <a:xfrm>
            <a:off x="4860032" y="108865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4788024" y="1239143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Manuální odmrazování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6" name="Ovál 35"/>
          <p:cNvSpPr/>
          <p:nvPr/>
        </p:nvSpPr>
        <p:spPr>
          <a:xfrm>
            <a:off x="4860032" y="2636992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4860032" y="270900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Výkon</a:t>
            </a: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mrazáku </a:t>
            </a: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hvězdičky</a:t>
            </a:r>
            <a:endParaRPr lang="cs-CZ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5712665" y="5039148"/>
            <a:ext cx="2880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Kód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37001570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EAN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8059019065151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Barva		Bílá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Rozměry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výrobku v x š x h (mm)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840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480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45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0 </a:t>
            </a:r>
            <a:endParaRPr lang="cs-CZ" altLang="cs-CZ" sz="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Čistá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váha výrobku (kg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23</a:t>
            </a:r>
            <a:endParaRPr lang="cs-CZ" altLang="cs-CZ" sz="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Rozměry balení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885 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496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462</a:t>
            </a:r>
            <a:endParaRPr lang="cs-CZ" altLang="cs-CZ" sz="8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Hmotnost s obalem (kg)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25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" name="Ovál 23"/>
          <p:cNvSpPr/>
          <p:nvPr/>
        </p:nvSpPr>
        <p:spPr>
          <a:xfrm>
            <a:off x="4860032" y="3429080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4860032" y="3543479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Výměnný závěs dveří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9" name="Ovál 48"/>
          <p:cNvSpPr/>
          <p:nvPr/>
        </p:nvSpPr>
        <p:spPr>
          <a:xfrm>
            <a:off x="4860032" y="1844824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0" name="TextovéPole 49"/>
          <p:cNvSpPr txBox="1"/>
          <p:nvPr/>
        </p:nvSpPr>
        <p:spPr>
          <a:xfrm>
            <a:off x="4788024" y="2010326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průhledná zásuvka</a:t>
            </a: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4355976" y="2780928"/>
            <a:ext cx="360040" cy="2160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3" name="Obrázek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967" y="836712"/>
            <a:ext cx="648000" cy="648000"/>
          </a:xfrm>
          <a:prstGeom prst="rect">
            <a:avLst/>
          </a:prstGeom>
        </p:spPr>
      </p:pic>
      <p:sp>
        <p:nvSpPr>
          <p:cNvPr id="38" name="Obdélník 37"/>
          <p:cNvSpPr/>
          <p:nvPr/>
        </p:nvSpPr>
        <p:spPr>
          <a:xfrm>
            <a:off x="5829285" y="930089"/>
            <a:ext cx="5760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>
                    <a:lumMod val="50000"/>
                  </a:schemeClr>
                </a:solidFill>
              </a:rPr>
              <a:t>84</a:t>
            </a:r>
            <a:endParaRPr lang="cs-CZ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2" name="Obrázek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429080"/>
            <a:ext cx="720000" cy="720000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40" t="-11064" r="-11129" b="-9202"/>
          <a:stretch/>
        </p:blipFill>
        <p:spPr>
          <a:xfrm>
            <a:off x="4067944" y="1844824"/>
            <a:ext cx="720000" cy="719999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636992"/>
            <a:ext cx="720000" cy="720000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Vývojový diagram: spojnice 5"/>
          <p:cNvSpPr/>
          <p:nvPr/>
        </p:nvSpPr>
        <p:spPr>
          <a:xfrm>
            <a:off x="4067944" y="1052736"/>
            <a:ext cx="720000" cy="720000"/>
          </a:xfrm>
          <a:prstGeom prst="flowChartConnector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4067944" y="1196752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Statické chlazení</a:t>
            </a:r>
            <a:endParaRPr lang="cs-CZ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ovéPole 28">
            <a:extLst>
              <a:ext uri="{FF2B5EF4-FFF2-40B4-BE49-F238E27FC236}">
                <a16:creationId xmlns="" xmlns:a16="http://schemas.microsoft.com/office/drawing/2014/main" id="{87E6A696-3B0E-4AB4-A886-45FE02A3E943}"/>
              </a:ext>
            </a:extLst>
          </p:cNvPr>
          <p:cNvSpPr txBox="1"/>
          <p:nvPr/>
        </p:nvSpPr>
        <p:spPr>
          <a:xfrm>
            <a:off x="5258163" y="90260"/>
            <a:ext cx="3885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Parametry odpovídají Nařízení v přenesené pravomoci: (EU) 2019/2016</a:t>
            </a:r>
          </a:p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Více informací o výrobku naleznete pod tímto QR kódem: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1" t="10101" r="12199" b="10101"/>
          <a:stretch/>
        </p:blipFill>
        <p:spPr>
          <a:xfrm>
            <a:off x="5766639" y="3356992"/>
            <a:ext cx="1400067" cy="168897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8" t="10101" r="16247" b="10101"/>
          <a:stretch/>
        </p:blipFill>
        <p:spPr>
          <a:xfrm>
            <a:off x="5748131" y="1483210"/>
            <a:ext cx="1056117" cy="1824202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00" b="89899"/>
          <a:stretch/>
        </p:blipFill>
        <p:spPr>
          <a:xfrm>
            <a:off x="8070796" y="850404"/>
            <a:ext cx="706388" cy="692696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936" y="2401613"/>
            <a:ext cx="1282412" cy="25648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1339</TotalTime>
  <Words>46</Words>
  <Application>Microsoft Office PowerPoint</Application>
  <PresentationFormat>Předvádění na obrazovce (4:3)</PresentationFormat>
  <Paragraphs>52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Martina Křižáková</cp:lastModifiedBy>
  <cp:revision>164</cp:revision>
  <cp:lastPrinted>2016-05-31T13:00:02Z</cp:lastPrinted>
  <dcterms:created xsi:type="dcterms:W3CDTF">2015-07-16T11:02:07Z</dcterms:created>
  <dcterms:modified xsi:type="dcterms:W3CDTF">2023-02-16T15:10:25Z</dcterms:modified>
</cp:coreProperties>
</file>