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14.12.2021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HWO60SM6T5BH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Multifunkční trouba I-</a:t>
            </a:r>
            <a:r>
              <a:rPr lang="cs-CZ" altLang="cs-CZ" sz="1400" dirty="0" err="1">
                <a:latin typeface="Arial" charset="0"/>
              </a:rPr>
              <a:t>Touch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s pravým horkým vzduchem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Wi-Fi a Bluetooth, gril, H₂O čištění, dotykový displej, LED osvětlení, funkce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Softclose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a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Climatech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(l) 			70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Energetická třída			A+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solidFill>
                  <a:prstClr val="black"/>
                </a:solidFill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. en. Statický program (kWh) 		</a:t>
            </a:r>
            <a:r>
              <a:rPr lang="cs-CZ" altLang="cs-CZ" sz="800" dirty="0">
                <a:latin typeface="Arial" charset="0"/>
                <a:cs typeface="+mn-cs"/>
              </a:rPr>
              <a:t>1,10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Nucená ventilace (kWh) 		0,68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Celkový příkon (W)			2200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Maximální možná teplota (°C)		240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Programy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Statický, Statický + ventilátor, Gril, Gril + ventilátor, Spodní ohřev, Spodní ohřev + ventilátor, Spodní ohřev + Horní ohřev + Horký vzduch, Multifunkce (pravý horký vzduch), Rozmrazování, Světlo</a:t>
            </a:r>
            <a:br>
              <a:rPr lang="cs-CZ" altLang="cs-CZ" sz="800" dirty="0">
                <a:solidFill>
                  <a:prstClr val="black"/>
                </a:solidFill>
                <a:latin typeface="Arial" charset="0"/>
              </a:rPr>
            </a:b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Wi-Fi + Bluetooth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možnost připojení k aplikaci </a:t>
            </a:r>
            <a:r>
              <a:rPr lang="cs-CZ" altLang="cs-CZ" sz="800" b="1" dirty="0" err="1">
                <a:latin typeface="Arial" charset="0"/>
              </a:rPr>
              <a:t>hOn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a ovládání na dálku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</a:t>
            </a:r>
            <a:r>
              <a:rPr lang="cs-CZ" altLang="cs-CZ" sz="800" b="1" dirty="0" err="1">
                <a:latin typeface="Arial" charset="0"/>
              </a:rPr>
              <a:t>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with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Me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umožňuje spravovat, ukládat a hledat nové recepty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Tailor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Bake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program pro přípravu uvnitř měkkých a na povrchu křupavých pokrmů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Kynutí </a:t>
            </a:r>
            <a:r>
              <a:rPr lang="cs-CZ" altLang="cs-CZ" sz="800" dirty="0">
                <a:latin typeface="Arial" charset="0"/>
              </a:rPr>
              <a:t>–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speciální program pro kynutí chleba a pečiva se stálou teplotou 40°C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Rozmrazování </a:t>
            </a:r>
            <a:r>
              <a:rPr lang="cs-CZ" altLang="cs-CZ" sz="800" dirty="0">
                <a:latin typeface="Arial" charset="0"/>
              </a:rPr>
              <a:t>– rozmrazování potravin prouděním pokojové teploty vzduchu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Paella&amp;Chléb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přednastavené programy pro přípravu paelly a chleba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Katalytické čištění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 – čištění zahřátím trouby na vysokou teplotu (200-240°C)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H₂O</a:t>
            </a:r>
            <a:r>
              <a:rPr lang="cs-CZ" altLang="cs-CZ" sz="800" b="1" dirty="0">
                <a:latin typeface="Arial" charset="0"/>
              </a:rPr>
              <a:t> čištění </a:t>
            </a:r>
            <a:r>
              <a:rPr lang="cs-CZ" altLang="cs-CZ" sz="800" dirty="0">
                <a:latin typeface="Arial" charset="0"/>
              </a:rPr>
              <a:t>– rychlé ekologické čištění pomocí vody, které je hotové za 30 min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Meat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Probe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masová sonda pro měření vnitřní teploty pokrmu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err="1">
                <a:latin typeface="Arial" charset="0"/>
              </a:rPr>
              <a:t>Climatech</a:t>
            </a:r>
            <a:r>
              <a:rPr lang="cs-CZ" altLang="cs-CZ" sz="800" b="1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Soft+ </a:t>
            </a:r>
            <a:r>
              <a:rPr lang="cs-CZ" altLang="cs-CZ" sz="800" dirty="0">
                <a:latin typeface="Arial" charset="0"/>
              </a:rPr>
              <a:t>– kombinuje první fázi tradičního pečení a následně mění rychlost ventilátoru tak, aby koláče, sušenky a croissanty byly nadýchané a měkké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Dvojitý gril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err="1">
                <a:latin typeface="Arial" charset="0"/>
              </a:rPr>
              <a:t>Chef</a:t>
            </a:r>
            <a:r>
              <a:rPr lang="cs-CZ" altLang="cs-CZ" sz="800" b="1" dirty="0">
                <a:latin typeface="Arial" charset="0"/>
              </a:rPr>
              <a:t> panel</a:t>
            </a:r>
            <a:r>
              <a:rPr lang="cs-CZ" altLang="cs-CZ" sz="800" dirty="0">
                <a:latin typeface="Arial" charset="0"/>
              </a:rPr>
              <a:t> – speciální tvar ventilátoru pro optimální rozložení vzduchu a rychlý ohřev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Aktivní ventilace </a:t>
            </a:r>
            <a:r>
              <a:rPr lang="cs-CZ" altLang="cs-CZ" sz="800" dirty="0">
                <a:latin typeface="Arial" charset="0"/>
              </a:rPr>
              <a:t>– zajistí konstantní vnitřní teplotu, nepřehřívání dvířek a madla</a:t>
            </a:r>
          </a:p>
          <a:p>
            <a:pPr>
              <a:spcBef>
                <a:spcPct val="0"/>
              </a:spcBef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2 bezpečnostní skla (možnost odmontovat)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			</a:t>
            </a:r>
            <a:br>
              <a:rPr lang="cs-CZ" altLang="cs-CZ" sz="800" dirty="0"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		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Postranní osvětlení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LED pro viditelnost 360 °C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 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Nerezové pojezdy pro vedení plechů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Teleskopický výsuv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(1×, prémiový set)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Soft </a:t>
            </a:r>
            <a:r>
              <a:rPr lang="cs-CZ" altLang="cs-CZ" sz="800" b="1" dirty="0" err="1">
                <a:solidFill>
                  <a:prstClr val="black"/>
                </a:solidFill>
                <a:latin typeface="Arial" charset="0"/>
                <a:cs typeface="+mn-cs"/>
              </a:rPr>
              <a:t>Close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 – závěsy tlumící pohyb dvířek během zavírání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33703233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8059019025742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595 × 595 × 546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>
                <a:latin typeface="Arial" panose="020B0604020202020204" pitchFamily="34" charset="0"/>
              </a:rPr>
              <a:t>32,5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665 × 620 × 640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>
                <a:latin typeface="Arial" charset="0"/>
              </a:rPr>
              <a:t>34,2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20834" y="107609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787799" y="1731414"/>
            <a:ext cx="893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Široká škála receptů v rámci funkce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91065" y="2469041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Soft+ pro dokonale měkké pokrmy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759504" y="3323583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Teleskopický výsuv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810553" y="4055015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Postranní osvětlení pro 360°C viditelnost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256" y="1024855"/>
            <a:ext cx="589760" cy="626240"/>
          </a:xfrm>
          <a:prstGeom prst="rect">
            <a:avLst/>
          </a:prstGeom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id="{4AD5A672-9D3B-4494-BFD9-E023DE19B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1783" y="4057154"/>
            <a:ext cx="705392" cy="683188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7F7E5044-A133-435D-8505-7BA3B6DCBB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0665" y="2412665"/>
            <a:ext cx="727358" cy="709660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75EAABF9-C665-474B-818A-DC0625773A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5132" y="3231966"/>
            <a:ext cx="693534" cy="55966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C48B6050-6194-4219-AFD9-96B169410F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6288" y="4893943"/>
            <a:ext cx="731511" cy="683188"/>
          </a:xfrm>
          <a:prstGeom prst="rect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38B9F9D3-E082-4EB9-AFCB-466BCAC760C4}"/>
              </a:ext>
            </a:extLst>
          </p:cNvPr>
          <p:cNvSpPr txBox="1"/>
          <p:nvPr/>
        </p:nvSpPr>
        <p:spPr>
          <a:xfrm>
            <a:off x="4752395" y="5032668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H₂O čištění trouby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7003C0C-A99F-495C-8406-20570FCBBA4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41" r="19973"/>
          <a:stretch/>
        </p:blipFill>
        <p:spPr>
          <a:xfrm>
            <a:off x="4070525" y="1738197"/>
            <a:ext cx="708061" cy="572400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4AED1248-BF50-41C3-B6C1-2793E746CA6A}"/>
              </a:ext>
            </a:extLst>
          </p:cNvPr>
          <p:cNvSpPr txBox="1"/>
          <p:nvPr/>
        </p:nvSpPr>
        <p:spPr>
          <a:xfrm>
            <a:off x="115683" y="6200728"/>
            <a:ext cx="1720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  <a:br>
              <a:rPr lang="cs-CZ" sz="800" dirty="0">
                <a:solidFill>
                  <a:schemeClr val="bg1"/>
                </a:solidFill>
                <a:latin typeface="Arial" charset="0"/>
              </a:rPr>
            </a:br>
            <a:r>
              <a:rPr lang="cs-CZ" sz="800" dirty="0">
                <a:solidFill>
                  <a:schemeClr val="bg1"/>
                </a:solidFill>
                <a:latin typeface="Arial" charset="0"/>
              </a:rPr>
              <a:t>1× plech – 35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1× plech – 50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1× rošt (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prémiový set)</a:t>
            </a:r>
            <a:endParaRPr lang="cs-CZ" sz="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CBB357-48D9-42A5-8795-47B7E553B23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" r="4061"/>
          <a:stretch/>
        </p:blipFill>
        <p:spPr>
          <a:xfrm>
            <a:off x="5998880" y="980728"/>
            <a:ext cx="2893600" cy="281982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F65A21C-0FC2-48E9-B8B0-197F1E293CF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702" y="3618385"/>
            <a:ext cx="1314833" cy="1314833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9E2FB523-50B6-48D1-B4FC-FEBDA0B686B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83" y="3618384"/>
            <a:ext cx="1314833" cy="131483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1D8BEEF-CF64-4296-91CA-41E79F04382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86" y="1306921"/>
            <a:ext cx="818776" cy="163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schemas.microsoft.com/office/2006/documentManagement/types"/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473</Words>
  <Application>Microsoft Office PowerPoint</Application>
  <PresentationFormat>Předvádění na obrazovce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297</cp:revision>
  <cp:lastPrinted>2021-09-06T12:40:04Z</cp:lastPrinted>
  <dcterms:created xsi:type="dcterms:W3CDTF">2015-07-16T11:02:07Z</dcterms:created>
  <dcterms:modified xsi:type="dcterms:W3CDTF">2021-12-14T13:55:15Z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