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0"/>
            <a:ext cx="9107489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CSOE H8A2DE-S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Smart Pro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tepelné čerpadlo, A++, 7 rychlých cyklů, 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(kg) 	</a:t>
            </a:r>
            <a:r>
              <a:rPr lang="cs-CZ" altLang="cs-CZ" sz="800" dirty="0" smtClean="0">
                <a:latin typeface="Arial" charset="0"/>
              </a:rPr>
              <a:t>	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	</a:t>
            </a:r>
            <a:r>
              <a:rPr lang="cs-CZ" altLang="cs-CZ" sz="800" dirty="0" smtClean="0">
                <a:latin typeface="Arial" charset="0"/>
              </a:rPr>
              <a:t>		A++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1,08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Spotř. en. Program bavlna částečná náplň (kWh) 	</a:t>
            </a:r>
            <a:r>
              <a:rPr lang="cs-CZ" altLang="cs-CZ" sz="800" dirty="0" smtClean="0">
                <a:latin typeface="Arial" charset="0"/>
              </a:rPr>
              <a:t>1,94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236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172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</a:t>
            </a:r>
            <a:r>
              <a:rPr lang="cs-CZ" altLang="cs-CZ" sz="800" b="1" dirty="0" smtClean="0">
                <a:latin typeface="Arial" charset="0"/>
              </a:rPr>
              <a:t>sušičku </a:t>
            </a:r>
            <a:r>
              <a:rPr lang="cs-CZ" altLang="cs-CZ" sz="800" b="1" dirty="0">
                <a:latin typeface="Arial" charset="0"/>
              </a:rPr>
              <a:t>přes </a:t>
            </a:r>
            <a:r>
              <a:rPr lang="cs-CZ" altLang="cs-CZ" sz="800" b="1" dirty="0" smtClean="0">
                <a:latin typeface="Arial" charset="0"/>
              </a:rPr>
              <a:t>aplikaci 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(z toho </a:t>
            </a:r>
            <a:r>
              <a:rPr lang="cs-CZ" altLang="cs-CZ" sz="800" b="1" dirty="0">
                <a:latin typeface="Arial" charset="0"/>
              </a:rPr>
              <a:t>7</a:t>
            </a:r>
            <a:r>
              <a:rPr lang="cs-CZ" altLang="cs-CZ" sz="800" b="1" dirty="0" smtClean="0">
                <a:latin typeface="Arial" charset="0"/>
              </a:rPr>
              <a:t> krátkých cyklů do 90 min</a:t>
            </a:r>
            <a:r>
              <a:rPr lang="cs-CZ" altLang="cs-CZ" sz="800" dirty="0" smtClean="0">
                <a:latin typeface="Arial" charset="0"/>
              </a:rPr>
              <a:t> ) + Wifi programy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Eco Bavlna, Bílé, Džíny, Tmavé a Barevné, Syntetika, Košile, </a:t>
            </a:r>
            <a:r>
              <a:rPr lang="cs-CZ" altLang="cs-CZ" sz="800" b="1" dirty="0">
                <a:latin typeface="Arial" charset="0"/>
              </a:rPr>
              <a:t>Vlna -  Woolmark Apparel Care certifikace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Denní Perfect 59 min, Denní 45 min, Úsporný 30 min, Osvěžení, </a:t>
            </a:r>
            <a:r>
              <a:rPr lang="cs-CZ" altLang="cs-CZ" sz="800" b="1" dirty="0" smtClean="0">
                <a:latin typeface="Arial" charset="0"/>
              </a:rPr>
              <a:t>Relax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– uvolnění vláken a pomačkání za 12 min</a:t>
            </a:r>
            <a:r>
              <a:rPr lang="cs-CZ" altLang="cs-CZ" sz="800" dirty="0" smtClean="0">
                <a:latin typeface="Arial" charset="0"/>
              </a:rPr>
              <a:t>, Sport Plus, Malá náplň,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Memo – uložení oblíbeného programu do paměti, Časované sušení, Senzorové sušení,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</a:t>
            </a:r>
            <a:r>
              <a:rPr lang="cs-CZ" altLang="cs-CZ" sz="800" b="1" dirty="0" smtClean="0">
                <a:latin typeface="Arial" charset="0"/>
              </a:rPr>
              <a:t>Super Easy Iron - Ochrana proti pomačkání pro snadné žehlení</a:t>
            </a:r>
            <a:r>
              <a:rPr lang="cs-CZ" altLang="cs-CZ" sz="800" dirty="0" smtClean="0">
                <a:latin typeface="Arial" charset="0"/>
              </a:rPr>
              <a:t>, Zablokování tlačítek, Ukazatel zanesení fitlru,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</a:t>
            </a:r>
            <a:r>
              <a:rPr lang="cs-CZ" altLang="cs-CZ" sz="800" dirty="0">
                <a:latin typeface="Arial" charset="0"/>
              </a:rPr>
              <a:t>dotykový displej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Easy Case - Nádoba na vodu umístěná ve dvířkách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Buben Infinity se zvukovou izolací, ztišení o 10 dB(A) ve špičkách hluku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Objem nádoby na vodu 5 l; Umístění pantů vlevo;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připojení na </a:t>
            </a:r>
            <a:r>
              <a:rPr lang="cs-CZ" altLang="cs-CZ" sz="800">
                <a:latin typeface="Arial" charset="0"/>
              </a:rPr>
              <a:t>odpad </a:t>
            </a:r>
            <a:r>
              <a:rPr lang="cs-CZ" altLang="cs-CZ" sz="800">
                <a:latin typeface="Arial" panose="020B0604020202020204" pitchFamily="34" charset="0"/>
              </a:rPr>
              <a:t>(hadička </a:t>
            </a:r>
            <a:r>
              <a:rPr lang="cs-CZ" altLang="cs-CZ" sz="800" b="1">
                <a:latin typeface="Arial" panose="020B0604020202020204" pitchFamily="34" charset="0"/>
              </a:rPr>
              <a:t>není</a:t>
            </a:r>
            <a:r>
              <a:rPr lang="cs-CZ" altLang="cs-CZ" sz="800">
                <a:latin typeface="Arial" panose="020B0604020202020204" pitchFamily="34" charset="0"/>
              </a:rPr>
              <a:t> součástí dodávky, možné dokoupit jako náhradní </a:t>
            </a:r>
            <a:r>
              <a:rPr lang="cs-CZ" altLang="cs-CZ" sz="800">
                <a:latin typeface="Arial" panose="020B0604020202020204" pitchFamily="34" charset="0"/>
              </a:rPr>
              <a:t>díl </a:t>
            </a:r>
            <a:r>
              <a:rPr lang="cs-CZ" altLang="cs-CZ" sz="800" smtClean="0">
                <a:latin typeface="Arial" panose="020B0604020202020204" pitchFamily="34" charset="0"/>
              </a:rPr>
              <a:t>zvlášť); </a:t>
            </a:r>
            <a:r>
              <a:rPr lang="cs-CZ" altLang="cs-CZ" sz="800" smtClean="0">
                <a:latin typeface="Arial" charset="0"/>
              </a:rPr>
              <a:t>Galvanizovaný </a:t>
            </a:r>
            <a:r>
              <a:rPr lang="cs-CZ" altLang="cs-CZ" sz="800" dirty="0">
                <a:latin typeface="Arial" charset="0"/>
              </a:rPr>
              <a:t>buben </a:t>
            </a:r>
            <a:r>
              <a:rPr lang="cs-CZ" altLang="cs-CZ" sz="800" dirty="0" smtClean="0">
                <a:latin typeface="Arial" charset="0"/>
              </a:rPr>
              <a:t>s obousměrným </a:t>
            </a:r>
            <a:r>
              <a:rPr lang="cs-CZ" altLang="cs-CZ" sz="800" dirty="0">
                <a:latin typeface="Arial" charset="0"/>
              </a:rPr>
              <a:t>otáčením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Objem bubnu 125 l; 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35010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5730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930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43651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851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51571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Easy Iron pro odstranění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31102194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8059019023847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>
                <a:latin typeface="Arial" panose="020B0604020202020204" pitchFamily="34" charset="0"/>
              </a:rPr>
              <a:t>850 x </a:t>
            </a:r>
            <a:r>
              <a:rPr lang="cs-CZ" altLang="cs-CZ" sz="800" dirty="0" smtClean="0">
                <a:latin typeface="Arial" panose="020B0604020202020204" pitchFamily="34" charset="0"/>
              </a:rPr>
              <a:t>595 x 585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43,2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85184"/>
            <a:ext cx="720000" cy="720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3501008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44" name="Immagine 4">
            <a:extLst>
              <a:ext uri="{FF2B5EF4-FFF2-40B4-BE49-F238E27FC236}">
                <a16:creationId xmlns="" xmlns:a16="http://schemas.microsoft.com/office/drawing/2014/main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127" y="1035556"/>
            <a:ext cx="1494701" cy="3435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71" y="963672"/>
            <a:ext cx="720000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929836"/>
            <a:ext cx="720000" cy="72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900" r="6800" b="4851"/>
          <a:stretch/>
        </p:blipFill>
        <p:spPr>
          <a:xfrm>
            <a:off x="6187398" y="1655518"/>
            <a:ext cx="2373065" cy="3253395"/>
          </a:xfrm>
          <a:prstGeom prst="rect">
            <a:avLst/>
          </a:prstGeom>
        </p:spPr>
      </p:pic>
      <p:pic>
        <p:nvPicPr>
          <p:cNvPr id="41" name="Segnaposto contenuto 4">
            <a:extLst>
              <a:ext uri="{FF2B5EF4-FFF2-40B4-BE49-F238E27FC236}">
                <a16:creationId xmlns:a16="http://schemas.microsoft.com/office/drawing/2014/main" xmlns="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844" b="1369"/>
          <a:stretch/>
        </p:blipFill>
        <p:spPr>
          <a:xfrm>
            <a:off x="4063098" y="5886143"/>
            <a:ext cx="765692" cy="720000"/>
          </a:xfrm>
          <a:prstGeom prst="flowChartConnector">
            <a:avLst/>
          </a:prstGeom>
        </p:spPr>
      </p:pic>
      <p:sp>
        <p:nvSpPr>
          <p:cNvPr id="46" name="Ovál 45"/>
          <p:cNvSpPr/>
          <p:nvPr/>
        </p:nvSpPr>
        <p:spPr>
          <a:xfrm>
            <a:off x="4860032" y="58773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60032" y="60212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2" name="Obrázek 51"/>
          <p:cNvPicPr>
            <a:picLocks noChangeAspect="1"/>
          </p:cNvPicPr>
          <p:nvPr/>
        </p:nvPicPr>
        <p:blipFill rotWithShape="1">
          <a:blip r:embed="rId15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80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162</cp:revision>
  <cp:lastPrinted>2016-05-05T10:40:20Z</cp:lastPrinted>
  <dcterms:created xsi:type="dcterms:W3CDTF">2015-07-16T11:02:07Z</dcterms:created>
  <dcterms:modified xsi:type="dcterms:W3CDTF">2022-09-20T12:18:34Z</dcterms:modified>
</cp:coreProperties>
</file>