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24.07.2023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24.07.2023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24.07.2023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24.07.2023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24.07.2023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24.07.2023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24.07.2023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24.07.2023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24.07.2023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24.07.2023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24.07.2023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24.07.2023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24.07.2023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Obrázek 4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148129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35496" y="23405"/>
            <a:ext cx="9433048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0093CE"/>
                </a:solidFill>
                <a:latin typeface="Arial" charset="0"/>
              </a:rPr>
              <a:t>CSTG 47TMV5/1-S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latin typeface="Arial" charset="0"/>
              </a:rPr>
              <a:t>Vrchem </a:t>
            </a:r>
            <a:r>
              <a:rPr lang="cs-CZ" altLang="cs-CZ" sz="1400" dirty="0" smtClean="0">
                <a:latin typeface="Arial" charset="0"/>
              </a:rPr>
              <a:t>plněná automatická pračka Smart 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Smart Touch, 9 rychlých programů do 1 hod, digitální dotykový displej, invertorový </a:t>
            </a:r>
            <a:r>
              <a:rPr lang="cs-CZ" altLang="cs-CZ" sz="1400" dirty="0">
                <a:solidFill>
                  <a:srgbClr val="706F6F"/>
                </a:solidFill>
                <a:latin typeface="Arial" charset="0"/>
              </a:rPr>
              <a:t>motor, Gentle Touch Opening</a:t>
            </a:r>
            <a:endParaRPr lang="cs-CZ" altLang="cs-CZ" sz="1400" dirty="0">
              <a:solidFill>
                <a:srgbClr val="706F6F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1400" dirty="0">
              <a:solidFill>
                <a:srgbClr val="706F6F"/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0" y="908720"/>
            <a:ext cx="3995936" cy="576064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Hlavní vlastnosti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2019/2014)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energetické účinnosti		</a:t>
            </a:r>
            <a:r>
              <a:rPr lang="cs-CZ" altLang="cs-CZ" sz="800" dirty="0">
                <a:latin typeface="Arial" charset="0"/>
              </a:rPr>
              <a:t>A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Jmenovitá kapacita (kg)		</a:t>
            </a:r>
            <a:r>
              <a:rPr lang="cs-CZ" altLang="cs-CZ" sz="800" dirty="0" smtClean="0">
                <a:latin typeface="Arial" charset="0"/>
              </a:rPr>
              <a:t>7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 cyklus programu Eco 40-60 (kWh) 	</a:t>
            </a:r>
            <a:r>
              <a:rPr lang="cs-CZ" altLang="cs-CZ" sz="800" dirty="0" smtClean="0">
                <a:latin typeface="Arial" charset="0"/>
              </a:rPr>
              <a:t>0,448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100 cyklů programu Eco 40-60 (kWh)	</a:t>
            </a:r>
            <a:r>
              <a:rPr lang="cs-CZ" altLang="cs-CZ" sz="800" dirty="0" smtClean="0">
                <a:latin typeface="Arial" charset="0"/>
              </a:rPr>
              <a:t>45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vody na 1 cyklus v programu Eco 40-60 (l) 	</a:t>
            </a:r>
            <a:r>
              <a:rPr lang="cs-CZ" altLang="cs-CZ" sz="800" dirty="0" smtClean="0">
                <a:latin typeface="Arial" charset="0"/>
              </a:rPr>
              <a:t>42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Otáčky při odstřeďování (ot./min)		</a:t>
            </a:r>
            <a:r>
              <a:rPr lang="cs-CZ" altLang="cs-CZ" sz="800" dirty="0" smtClean="0">
                <a:latin typeface="Arial" charset="0"/>
              </a:rPr>
              <a:t>1351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Třída účinnosti sušení odstřeďováním		</a:t>
            </a:r>
            <a:r>
              <a:rPr lang="cs-CZ" altLang="cs-CZ" sz="800" dirty="0" smtClean="0">
                <a:latin typeface="Arial" charset="0"/>
              </a:rPr>
              <a:t>B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Trvání programu Eco 40-60 (h:min)		</a:t>
            </a:r>
            <a:r>
              <a:rPr lang="cs-CZ" altLang="cs-CZ" sz="800" dirty="0" smtClean="0">
                <a:latin typeface="Arial" charset="0"/>
              </a:rPr>
              <a:t>3:28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ve fázi odstřeďování (dB(A) re 1 pW) 	</a:t>
            </a:r>
            <a:r>
              <a:rPr lang="cs-CZ" altLang="cs-CZ" sz="800" dirty="0" smtClean="0">
                <a:latin typeface="Arial" charset="0"/>
              </a:rPr>
              <a:t>79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 při odstřeďování	</a:t>
            </a:r>
            <a:r>
              <a:rPr lang="cs-CZ" altLang="cs-CZ" sz="800" dirty="0" smtClean="0">
                <a:latin typeface="Arial" charset="0"/>
              </a:rPr>
              <a:t>C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Technologie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Technologie Smart Touch - bezdotykové propojení pračky pomocí technologie NFC s chytrým telefonem a její ovládání (pouze pro Android s funkcí NFC, nelze použít pro IOS)</a:t>
            </a:r>
            <a:r>
              <a:rPr lang="cs-CZ" altLang="cs-CZ" sz="800" dirty="0">
                <a:latin typeface="Arial" charset="0"/>
              </a:rPr>
              <a:t>	</a:t>
            </a: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Stahování nových funkcí a cyklů; Funkce pro odložený začátek a konec</a:t>
            </a:r>
            <a:endParaRPr lang="en-US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Kontrolní cyklus; Vedení statistik praní a čerpání energie; </a:t>
            </a:r>
            <a:r>
              <a:rPr lang="en-US" altLang="cs-CZ" sz="800" b="1" dirty="0" smtClean="0">
                <a:latin typeface="Arial" charset="0"/>
              </a:rPr>
              <a:t>Tip</a:t>
            </a:r>
            <a:r>
              <a:rPr lang="cs-CZ" altLang="cs-CZ" sz="800" b="1" dirty="0" smtClean="0">
                <a:latin typeface="Arial" charset="0"/>
              </a:rPr>
              <a:t>y</a:t>
            </a:r>
            <a:r>
              <a:rPr lang="en-US" altLang="cs-CZ" sz="800" b="1" dirty="0" smtClean="0">
                <a:latin typeface="Arial" charset="0"/>
              </a:rPr>
              <a:t> a </a:t>
            </a:r>
            <a:r>
              <a:rPr lang="cs-CZ" altLang="cs-CZ" sz="800" b="1" dirty="0" smtClean="0">
                <a:latin typeface="Arial" charset="0"/>
              </a:rPr>
              <a:t>t</a:t>
            </a:r>
            <a:r>
              <a:rPr lang="en-US" altLang="cs-CZ" sz="800" b="1" dirty="0" smtClean="0">
                <a:latin typeface="Arial" charset="0"/>
              </a:rPr>
              <a:t>r</a:t>
            </a:r>
            <a:r>
              <a:rPr lang="cs-CZ" altLang="cs-CZ" sz="800" b="1" dirty="0" smtClean="0">
                <a:latin typeface="Arial" charset="0"/>
              </a:rPr>
              <a:t>iky</a:t>
            </a:r>
            <a:endParaRPr lang="en-US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Průvodce chybovými hláškami a uživatelský návod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Kg detector – detekce množství vloženého prádla a přizpůsobení praní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9</a:t>
            </a:r>
            <a:r>
              <a:rPr lang="cs-CZ" altLang="cs-CZ" sz="800" b="1" dirty="0" smtClean="0">
                <a:latin typeface="Arial" charset="0"/>
              </a:rPr>
              <a:t> rychlých programů do 1 hodiny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Programy 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16 programů základních + 40 programů Smart </a:t>
            </a:r>
            <a:r>
              <a:rPr lang="cs-CZ" altLang="cs-CZ" sz="800" dirty="0" smtClean="0">
                <a:latin typeface="Arial" charset="0"/>
              </a:rPr>
              <a:t>Touch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Bavlna, Eco 40 – 60°C, </a:t>
            </a:r>
            <a:r>
              <a:rPr lang="cs-CZ" altLang="cs-CZ" sz="800" dirty="0" smtClean="0">
                <a:latin typeface="Arial" charset="0"/>
              </a:rPr>
              <a:t>Džíny, </a:t>
            </a:r>
            <a:r>
              <a:rPr lang="cs-CZ" altLang="cs-CZ" sz="800" dirty="0">
                <a:latin typeface="Arial" charset="0"/>
              </a:rPr>
              <a:t>Vlna/ruční praní</a:t>
            </a:r>
            <a:r>
              <a:rPr lang="cs-CZ" altLang="cs-CZ" sz="800" dirty="0" smtClean="0">
                <a:latin typeface="Arial" charset="0"/>
              </a:rPr>
              <a:t>, </a:t>
            </a:r>
            <a:r>
              <a:rPr lang="cs-CZ" altLang="cs-CZ" sz="800" dirty="0">
                <a:latin typeface="Arial" charset="0"/>
              </a:rPr>
              <a:t>Syntetika</a:t>
            </a:r>
            <a:r>
              <a:rPr lang="cs-CZ" altLang="cs-CZ" sz="800" dirty="0" smtClean="0">
                <a:latin typeface="Arial" charset="0"/>
              </a:rPr>
              <a:t>, </a:t>
            </a:r>
            <a:r>
              <a:rPr lang="cs-CZ" altLang="cs-CZ" sz="800" dirty="0">
                <a:latin typeface="Arial" charset="0"/>
              </a:rPr>
              <a:t>Máchání</a:t>
            </a:r>
            <a:r>
              <a:rPr lang="cs-CZ" altLang="cs-CZ" sz="800" dirty="0" smtClean="0">
                <a:latin typeface="Arial" charset="0"/>
              </a:rPr>
              <a:t>, </a:t>
            </a:r>
            <a:r>
              <a:rPr lang="cs-CZ" altLang="cs-CZ" sz="800" dirty="0">
                <a:latin typeface="Arial" charset="0"/>
              </a:rPr>
              <a:t>Odčerpání + Odstřeďování,</a:t>
            </a:r>
            <a:r>
              <a:rPr lang="cs-CZ" altLang="cs-CZ" sz="800" dirty="0" smtClean="0">
                <a:latin typeface="Arial" charset="0"/>
              </a:rPr>
              <a:t> </a:t>
            </a:r>
            <a:r>
              <a:rPr lang="cs-CZ" altLang="cs-CZ" sz="800" b="1" dirty="0" smtClean="0">
                <a:latin typeface="Arial" charset="0"/>
              </a:rPr>
              <a:t>Rychlý </a:t>
            </a:r>
            <a:r>
              <a:rPr lang="cs-CZ" altLang="cs-CZ" sz="800" b="1" dirty="0">
                <a:latin typeface="Arial" charset="0"/>
              </a:rPr>
              <a:t>jemný 59 min, Rychlý sportovní plus 39 min, Rychlý hygienický 59 </a:t>
            </a:r>
            <a:r>
              <a:rPr lang="cs-CZ" altLang="cs-CZ" sz="800" b="1" dirty="0" smtClean="0">
                <a:latin typeface="Arial" charset="0"/>
              </a:rPr>
              <a:t>min, </a:t>
            </a:r>
            <a:r>
              <a:rPr lang="cs-CZ" altLang="cs-CZ" sz="800" b="1" dirty="0">
                <a:latin typeface="Arial" charset="0"/>
              </a:rPr>
              <a:t>Rychlý pro malé náplně 14, 30, 44 min, Rychlé smíšené a barevné 20° 59 min, Rychlá perfektní bavlna 59 min, </a:t>
            </a:r>
            <a:r>
              <a:rPr lang="cs-CZ" altLang="cs-CZ" sz="800" b="1" dirty="0" smtClean="0">
                <a:latin typeface="Arial" charset="0"/>
              </a:rPr>
              <a:t>Rychlý </a:t>
            </a:r>
            <a:r>
              <a:rPr lang="cs-CZ" altLang="cs-CZ" sz="800" b="1" dirty="0">
                <a:latin typeface="Arial" charset="0"/>
              </a:rPr>
              <a:t>speciální </a:t>
            </a:r>
            <a:r>
              <a:rPr lang="cs-CZ" altLang="cs-CZ" sz="800" b="1" dirty="0" smtClean="0">
                <a:latin typeface="Arial" charset="0"/>
              </a:rPr>
              <a:t>49 </a:t>
            </a:r>
            <a:r>
              <a:rPr lang="cs-CZ" altLang="cs-CZ" sz="800" b="1" dirty="0">
                <a:latin typeface="Arial" charset="0"/>
              </a:rPr>
              <a:t>min</a:t>
            </a:r>
            <a:r>
              <a:rPr lang="cs-CZ" altLang="cs-CZ" sz="800" b="1" dirty="0" smtClean="0">
                <a:latin typeface="Arial" charset="0"/>
              </a:rPr>
              <a:t>, </a:t>
            </a:r>
            <a:r>
              <a:rPr lang="cs-CZ" altLang="cs-CZ" sz="800" dirty="0" smtClean="0">
                <a:latin typeface="Arial" charset="0"/>
              </a:rPr>
              <a:t>Smart </a:t>
            </a:r>
            <a:r>
              <a:rPr lang="cs-CZ" altLang="cs-CZ" sz="800" dirty="0">
                <a:latin typeface="Arial" charset="0"/>
              </a:rPr>
              <a:t>Touch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 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Předpírka, Extra </a:t>
            </a:r>
            <a:r>
              <a:rPr lang="cs-CZ" altLang="cs-CZ" sz="800" dirty="0">
                <a:latin typeface="Arial" charset="0"/>
              </a:rPr>
              <a:t>máchání, </a:t>
            </a:r>
            <a:r>
              <a:rPr lang="cs-CZ" altLang="cs-CZ" sz="800" dirty="0" smtClean="0">
                <a:latin typeface="Arial" charset="0"/>
              </a:rPr>
              <a:t>Hygienický+, Odložený </a:t>
            </a:r>
            <a:r>
              <a:rPr lang="cs-CZ" altLang="cs-CZ" sz="800" dirty="0">
                <a:latin typeface="Arial" charset="0"/>
              </a:rPr>
              <a:t>start až 24 </a:t>
            </a:r>
            <a:r>
              <a:rPr lang="cs-CZ" altLang="cs-CZ" sz="800" dirty="0" smtClean="0">
                <a:latin typeface="Arial" charset="0"/>
              </a:rPr>
              <a:t>hod, Rychlý/Nastavení </a:t>
            </a:r>
            <a:r>
              <a:rPr lang="cs-CZ" altLang="cs-CZ" sz="800" dirty="0">
                <a:latin typeface="Arial" charset="0"/>
              </a:rPr>
              <a:t>míry </a:t>
            </a:r>
            <a:r>
              <a:rPr lang="cs-CZ" altLang="cs-CZ" sz="800" dirty="0" smtClean="0">
                <a:latin typeface="Arial" charset="0"/>
              </a:rPr>
              <a:t>znečištění (3), Noční praní, </a:t>
            </a:r>
            <a:r>
              <a:rPr lang="cs-CZ" altLang="cs-CZ" sz="800" dirty="0">
                <a:latin typeface="Arial" charset="0"/>
              </a:rPr>
              <a:t>Nastavení teploty praní, Nastavení otáček odstřeďování, Zablokování tlačítek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Bezpečnost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Bezpečnostní zámek </a:t>
            </a:r>
            <a:r>
              <a:rPr lang="cs-CZ" altLang="cs-CZ" sz="800" dirty="0" smtClean="0">
                <a:latin typeface="Arial" charset="0"/>
              </a:rPr>
              <a:t>dveří; Ochrana </a:t>
            </a:r>
            <a:r>
              <a:rPr lang="cs-CZ" altLang="cs-CZ" sz="800" dirty="0">
                <a:latin typeface="Arial" charset="0"/>
              </a:rPr>
              <a:t>proti úniku </a:t>
            </a:r>
            <a:r>
              <a:rPr lang="cs-CZ" altLang="cs-CZ" sz="800" dirty="0" smtClean="0">
                <a:latin typeface="Arial" charset="0"/>
              </a:rPr>
              <a:t>vody Antioverflow a proti přepěnění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b="1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Konstrukce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Digitální dotykový displej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Smart Inverter Motor – invertorový motor - tichý chod, dlouhá životnost </a:t>
            </a:r>
            <a:endParaRPr lang="cs-CZ" altLang="cs-CZ" sz="800" b="1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Gentle </a:t>
            </a:r>
            <a:r>
              <a:rPr lang="cs-CZ" altLang="cs-CZ" sz="800" b="1" dirty="0">
                <a:latin typeface="Arial" charset="0"/>
              </a:rPr>
              <a:t>Touch Opening – pomalé otevírání dvířek bubnu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Materiál bubnu Nerez/ vany Silitech, Objem bubnu 46 l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Buben Shiatsu – masážní body na povrchu pro šetrnou péči o tkaniny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Šířka </a:t>
            </a:r>
            <a:r>
              <a:rPr lang="cs-CZ" altLang="cs-CZ" sz="800" dirty="0">
                <a:latin typeface="Arial" charset="0"/>
              </a:rPr>
              <a:t>dvířek </a:t>
            </a:r>
            <a:r>
              <a:rPr lang="cs-CZ" altLang="cs-CZ" sz="800" dirty="0" smtClean="0">
                <a:latin typeface="Arial" charset="0"/>
              </a:rPr>
              <a:t>35 cm; Úhel </a:t>
            </a:r>
            <a:r>
              <a:rPr lang="cs-CZ" altLang="cs-CZ" sz="800" dirty="0">
                <a:latin typeface="Arial" charset="0"/>
              </a:rPr>
              <a:t>otevírání dvířek </a:t>
            </a:r>
            <a:r>
              <a:rPr lang="cs-CZ" altLang="cs-CZ" sz="800" dirty="0" smtClean="0">
                <a:latin typeface="Arial" charset="0"/>
              </a:rPr>
              <a:t>180°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453584"/>
            <a:ext cx="1755271" cy="35979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1" t="23012" r="24825" b="23386"/>
          <a:stretch/>
        </p:blipFill>
        <p:spPr>
          <a:xfrm>
            <a:off x="5986387" y="948129"/>
            <a:ext cx="864096" cy="63701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052816"/>
            <a:ext cx="509933" cy="720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7"/>
          <a:srcRect l="2283" t="9563" r="76286" b="46539"/>
          <a:stretch/>
        </p:blipFill>
        <p:spPr>
          <a:xfrm>
            <a:off x="4068024" y="1844824"/>
            <a:ext cx="720000" cy="720000"/>
          </a:xfrm>
          <a:prstGeom prst="flowChartConnector">
            <a:avLst/>
          </a:prstGeom>
        </p:spPr>
      </p:pic>
      <p:sp>
        <p:nvSpPr>
          <p:cNvPr id="10" name="Ovál 9"/>
          <p:cNvSpPr/>
          <p:nvPr/>
        </p:nvSpPr>
        <p:spPr>
          <a:xfrm>
            <a:off x="4860032" y="263691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867497" y="2755833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rychlých cyklů </a:t>
            </a: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1 hodiny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7" name="Ovál 26"/>
          <p:cNvSpPr/>
          <p:nvPr/>
        </p:nvSpPr>
        <p:spPr>
          <a:xfrm>
            <a:off x="4860032" y="184482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860032" y="198884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Stahování více než 40 cyklů</a:t>
            </a:r>
            <a:r>
              <a:rPr lang="cs-CZ" sz="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9" name="Ovál 28"/>
          <p:cNvSpPr/>
          <p:nvPr/>
        </p:nvSpPr>
        <p:spPr>
          <a:xfrm>
            <a:off x="4860032" y="105281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31" name="Immagine 2"/>
          <p:cNvPicPr>
            <a:picLocks noChangeAspect="1"/>
          </p:cNvPicPr>
          <p:nvPr/>
        </p:nvPicPr>
        <p:blipFill rotWithShape="1">
          <a:blip r:embed="rId8"/>
          <a:srcRect l="47099" t="8736" r="32174" b="44796"/>
          <a:stretch/>
        </p:blipFill>
        <p:spPr>
          <a:xfrm>
            <a:off x="4067944" y="3429000"/>
            <a:ext cx="720000" cy="720000"/>
          </a:xfrm>
          <a:prstGeom prst="flowChartConnector">
            <a:avLst/>
          </a:prstGeom>
        </p:spPr>
      </p:pic>
      <p:sp>
        <p:nvSpPr>
          <p:cNvPr id="36" name="Ovál 35"/>
          <p:cNvSpPr/>
          <p:nvPr/>
        </p:nvSpPr>
        <p:spPr>
          <a:xfrm>
            <a:off x="4860032" y="3429000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4860032" y="350100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Nastavení odloženého začátku nebo konce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8" name="Ovál 37"/>
          <p:cNvSpPr/>
          <p:nvPr/>
        </p:nvSpPr>
        <p:spPr>
          <a:xfrm>
            <a:off x="4860032" y="4221168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4814995" y="4305290"/>
            <a:ext cx="837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Kontrolní cyklus pro zjištění stavu pračky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2" name="Ovál 41"/>
          <p:cNvSpPr/>
          <p:nvPr/>
        </p:nvSpPr>
        <p:spPr>
          <a:xfrm>
            <a:off x="4860032" y="501317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4785086" y="5111383"/>
            <a:ext cx="901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Invertorový motor – tichý chod a dlouhá životnost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5" name="Ovál 44"/>
          <p:cNvSpPr/>
          <p:nvPr/>
        </p:nvSpPr>
        <p:spPr>
          <a:xfrm>
            <a:off x="4860032" y="580526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4802955" y="5877272"/>
            <a:ext cx="837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Pomalé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otevírání dvířek bubnu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804286" y="5066195"/>
            <a:ext cx="2880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Kód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31019948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EAN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8059019081175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Barva 		Bílá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Rozměry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výrobku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850 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410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600</a:t>
            </a:r>
            <a:endParaRPr lang="cs-CZ" altLang="cs-CZ" sz="800" b="1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Čistá váha výrobku (kg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56</a:t>
            </a:r>
            <a:endParaRPr lang="cs-CZ" altLang="cs-CZ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890 x 495 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660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Hmotnost s obalem (kg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59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4788024" y="1188041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Bezdotyková technologie ovládání pračky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307" y="2617138"/>
            <a:ext cx="771648" cy="771648"/>
          </a:xfrm>
          <a:prstGeom prst="rect">
            <a:avLst/>
          </a:prstGeom>
        </p:spPr>
      </p:pic>
      <p:pic>
        <p:nvPicPr>
          <p:cNvPr id="44" name="Obrázek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50" y="5805264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0" name="Obrázek 4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450" y="5009432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0" name="Obrázek 39"/>
          <p:cNvPicPr>
            <a:picLocks noChangeAspect="1"/>
          </p:cNvPicPr>
          <p:nvPr/>
        </p:nvPicPr>
        <p:blipFill rotWithShape="1">
          <a:blip r:embed="rId12"/>
          <a:srcRect l="60743" t="1603" r="18514" b="59200"/>
          <a:stretch/>
        </p:blipFill>
        <p:spPr>
          <a:xfrm>
            <a:off x="4067944" y="4221088"/>
            <a:ext cx="720000" cy="720000"/>
          </a:xfrm>
          <a:prstGeom prst="flowChartConnector">
            <a:avLst/>
          </a:prstGeom>
        </p:spPr>
      </p:pic>
      <p:sp>
        <p:nvSpPr>
          <p:cNvPr id="48" name="TextovéPole 47">
            <a:extLst>
              <a:ext uri="{FF2B5EF4-FFF2-40B4-BE49-F238E27FC236}">
                <a16:creationId xmlns="" xmlns:a16="http://schemas.microsoft.com/office/drawing/2014/main" id="{87E6A696-3B0E-4AB4-A886-45FE02A3E943}"/>
              </a:ext>
            </a:extLst>
          </p:cNvPr>
          <p:cNvSpPr txBox="1"/>
          <p:nvPr/>
        </p:nvSpPr>
        <p:spPr>
          <a:xfrm>
            <a:off x="5258163" y="90260"/>
            <a:ext cx="388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</a:t>
            </a:r>
            <a:r>
              <a:rPr lang="cs-CZ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2019/2014</a:t>
            </a: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5950931" y="178983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  <a:endParaRPr lang="cs-CZ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99" t="651" r="1701" b="89899"/>
          <a:stretch/>
        </p:blipFill>
        <p:spPr>
          <a:xfrm>
            <a:off x="8438909" y="895375"/>
            <a:ext cx="648072" cy="64807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175" y="1680328"/>
            <a:ext cx="1676584" cy="33531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t="8000" r="32150" b="6951"/>
          <a:stretch/>
        </p:blipFill>
        <p:spPr>
          <a:xfrm>
            <a:off x="5816798" y="2224249"/>
            <a:ext cx="1203474" cy="278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81</Words>
  <Application>Microsoft Office PowerPoint</Application>
  <PresentationFormat>Předvádění na obrazovce (4:3)</PresentationFormat>
  <Paragraphs>63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Martina Křižáková</cp:lastModifiedBy>
  <cp:revision>88</cp:revision>
  <cp:lastPrinted>2016-05-05T10:40:20Z</cp:lastPrinted>
  <dcterms:created xsi:type="dcterms:W3CDTF">2015-07-16T11:02:07Z</dcterms:created>
  <dcterms:modified xsi:type="dcterms:W3CDTF">2023-07-24T12:21:59Z</dcterms:modified>
</cp:coreProperties>
</file>