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86" d="100"/>
          <a:sy n="86" d="100"/>
        </p:scale>
        <p:origin x="111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7319"/>
            <a:ext cx="2945659" cy="495347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05.06.2023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HAISJ64MC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Vestavná indukční varná deska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2 – šířka 60 cm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varné zóny, Bluetooth + Wi-Fi připojení, aplikace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hOn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dotykové ovládání, 4x Booster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7" y="980727"/>
            <a:ext cx="3840503" cy="5109667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Počet varných zón / induktorů	4 kruhové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příkon (W)		7000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 / 230V~	16 při 2,5kW až 3,5kW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10 při 4,5kW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16 při 5,5kW 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Jištění (A) L1, L2 / 400V~	16 při 7,0kW - </a:t>
            </a:r>
            <a:r>
              <a:rPr lang="cs-CZ" altLang="cs-CZ" sz="800" b="1" dirty="0">
                <a:latin typeface="Arial" charset="0"/>
              </a:rPr>
              <a:t>bez omezení výkonu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Kmitočet sítě (Hz)		50 až 60      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Varné zóny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4x zóna Ø 180 mm 1500 (B2000) W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Min/Max Ø dna varné nádoby pro všechny zóny 140/180 mm</a:t>
            </a:r>
            <a:endParaRPr lang="cs-CZ" altLang="cs-CZ" sz="800" dirty="0"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Wifi + Bluetooth – </a:t>
            </a:r>
            <a:r>
              <a:rPr lang="cs-CZ" altLang="cs-CZ" sz="800" dirty="0">
                <a:latin typeface="Arial" charset="0"/>
              </a:rPr>
              <a:t>chytrý obsah a speciální funkce v aplikaci </a:t>
            </a:r>
            <a:r>
              <a:rPr lang="cs-CZ" altLang="cs-CZ" sz="800" dirty="0" err="1">
                <a:latin typeface="Arial" charset="0"/>
              </a:rPr>
              <a:t>hOn</a:t>
            </a:r>
            <a:endParaRPr lang="cs-CZ" altLang="cs-CZ" sz="800" dirty="0">
              <a:latin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with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me</a:t>
            </a:r>
            <a:r>
              <a:rPr lang="cs-CZ" altLang="cs-CZ" sz="800" dirty="0">
                <a:latin typeface="Arial" charset="0"/>
              </a:rPr>
              <a:t> – Wi-Fi + Bluetooth připojení k aplikaci </a:t>
            </a:r>
            <a:r>
              <a:rPr lang="cs-CZ" altLang="cs-CZ" sz="800" dirty="0" err="1">
                <a:latin typeface="Arial" charset="0"/>
              </a:rPr>
              <a:t>hOn</a:t>
            </a:r>
            <a:r>
              <a:rPr lang="cs-CZ" altLang="cs-CZ" sz="800" dirty="0">
                <a:latin typeface="Arial" charset="0"/>
              </a:rPr>
              <a:t> a možnost rozšíření základních možností o bohatý obsah včetně receptů a tipů k vaření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Pauza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Power</a:t>
            </a:r>
            <a:r>
              <a:rPr lang="cs-CZ" altLang="cs-CZ" sz="800" b="1" dirty="0">
                <a:latin typeface="Arial" charset="0"/>
              </a:rPr>
              <a:t> Management</a:t>
            </a:r>
            <a:r>
              <a:rPr lang="cs-CZ" altLang="cs-CZ" sz="800" dirty="0">
                <a:latin typeface="Arial" charset="0"/>
              </a:rPr>
              <a:t> – možnost nastavit maximální příkon na</a:t>
            </a:r>
            <a:r>
              <a:rPr lang="cs-CZ" altLang="cs-CZ" sz="800" b="1" dirty="0">
                <a:latin typeface="Arial" charset="0"/>
              </a:rPr>
              <a:t> 2,5kW, 3,5kW, 4,5kW, 5,7kW nebo 7kW. V případě nízkého jištění v domácnosti je tak možné připojení na 230V.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Dotykové ovládání </a:t>
            </a:r>
            <a:r>
              <a:rPr lang="cs-CZ" altLang="cs-CZ" sz="800" dirty="0" err="1">
                <a:latin typeface="Arial" charset="0"/>
                <a:cs typeface="+mn-cs"/>
              </a:rPr>
              <a:t>Multislider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9 úrovní výkonu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Časovač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Booster (4x)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r>
              <a:rPr lang="cs-CZ" altLang="cs-CZ" sz="800" b="1" dirty="0"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Dětská pojistka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Ukazatel zbytkového tepla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Ochrana před přehřátím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Ochrana při vylití tekutiny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33802774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8059019003504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Rovné hrany, 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56 × 590 × 520</a:t>
            </a:r>
            <a:endParaRPr lang="cs-CZ" altLang="cs-CZ" sz="800" b="1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115 × 645 × 690</a:t>
            </a:r>
            <a:endParaRPr lang="cs-CZ" altLang="cs-CZ" sz="800" dirty="0"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12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F038696-7E65-441A-9CDA-D74AD8535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2841" y="1877847"/>
            <a:ext cx="723480" cy="529299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D634F4B9-E578-4A82-A528-4FC6C0CFA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9218" y="3231384"/>
            <a:ext cx="552257" cy="673213"/>
          </a:xfrm>
          <a:prstGeom prst="rect">
            <a:avLst/>
          </a:prstGeom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BD43DA10-9D84-4417-86DD-3EE275F78A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4598" y="2535475"/>
            <a:ext cx="641498" cy="610684"/>
          </a:xfrm>
          <a:prstGeom prst="rect">
            <a:avLst/>
          </a:prstGeom>
        </p:spPr>
      </p:pic>
      <p:sp>
        <p:nvSpPr>
          <p:cNvPr id="36" name="TextovéPole 35">
            <a:extLst>
              <a:ext uri="{FF2B5EF4-FFF2-40B4-BE49-F238E27FC236}">
                <a16:creationId xmlns:a16="http://schemas.microsoft.com/office/drawing/2014/main" id="{C2333B48-2825-415A-B9B4-8017BD250245}"/>
              </a:ext>
            </a:extLst>
          </p:cNvPr>
          <p:cNvSpPr txBox="1"/>
          <p:nvPr/>
        </p:nvSpPr>
        <p:spPr>
          <a:xfrm>
            <a:off x="4661204" y="1059904"/>
            <a:ext cx="99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Cook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nabízí široké množství receptů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040AA2EC-0D1D-4824-840E-4FB37DAD03F9}"/>
              </a:ext>
            </a:extLst>
          </p:cNvPr>
          <p:cNvSpPr txBox="1"/>
          <p:nvPr/>
        </p:nvSpPr>
        <p:spPr>
          <a:xfrm>
            <a:off x="4647432" y="1896118"/>
            <a:ext cx="993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Multislider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>
            <a:extLst>
              <a:ext uri="{FF2B5EF4-FFF2-40B4-BE49-F238E27FC236}">
                <a16:creationId xmlns:a16="http://schemas.microsoft.com/office/drawing/2014/main" id="{94E6F309-6C66-4AD9-A3A1-9A741A2118A4}"/>
              </a:ext>
            </a:extLst>
          </p:cNvPr>
          <p:cNvSpPr txBox="1"/>
          <p:nvPr/>
        </p:nvSpPr>
        <p:spPr>
          <a:xfrm>
            <a:off x="4652304" y="2636452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 pro všechny čtyři zóny</a:t>
            </a:r>
          </a:p>
        </p:txBody>
      </p:sp>
      <p:sp>
        <p:nvSpPr>
          <p:cNvPr id="42" name="TextovéPole 41">
            <a:extLst>
              <a:ext uri="{FF2B5EF4-FFF2-40B4-BE49-F238E27FC236}">
                <a16:creationId xmlns:a16="http://schemas.microsoft.com/office/drawing/2014/main" id="{024F2334-FCD5-45B8-95A1-E3A3F301ABF9}"/>
              </a:ext>
            </a:extLst>
          </p:cNvPr>
          <p:cNvSpPr txBox="1"/>
          <p:nvPr/>
        </p:nvSpPr>
        <p:spPr>
          <a:xfrm>
            <a:off x="4655119" y="3343570"/>
            <a:ext cx="993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Harmonický design, který perfektně ladí s celou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Series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pic>
        <p:nvPicPr>
          <p:cNvPr id="21" name="Obrázek 20">
            <a:extLst>
              <a:ext uri="{FF2B5EF4-FFF2-40B4-BE49-F238E27FC236}">
                <a16:creationId xmlns:a16="http://schemas.microsoft.com/office/drawing/2014/main" id="{14262794-3BC3-4ABF-8D33-585E520010E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3804" y="1066829"/>
            <a:ext cx="730873" cy="692100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A7D6DC6C-4922-811A-86D5-1F325A8104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04861" y="1059904"/>
            <a:ext cx="2521645" cy="221668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0A279AA-48F1-DAE0-FA99-0C76F196B3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66492" y="3326449"/>
            <a:ext cx="2198382" cy="155004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CEAECA0-4DFE-4B04-A968-D72B1BA284C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07437" y="4125756"/>
            <a:ext cx="508579" cy="52699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E10E31AC-C952-FF08-CCB2-7152CDECBDB5}"/>
              </a:ext>
            </a:extLst>
          </p:cNvPr>
          <p:cNvSpPr txBox="1"/>
          <p:nvPr/>
        </p:nvSpPr>
        <p:spPr>
          <a:xfrm>
            <a:off x="4699113" y="4255057"/>
            <a:ext cx="99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Chytrý obsah a speciální funkce v aplikaci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dcmitype/"/>
    <ds:schemaRef ds:uri="a09af93a-bc92-4cce-8ba3-c8fdbed82e22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b4af0723-3826-4aee-ba08-906e8dce304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2648</TotalTime>
  <Words>339</Words>
  <Application>Microsoft Office PowerPoint</Application>
  <PresentationFormat>Předvádění na obrazovce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321</cp:revision>
  <cp:lastPrinted>2021-09-15T13:26:00Z</cp:lastPrinted>
  <dcterms:created xsi:type="dcterms:W3CDTF">2015-07-16T11:02:07Z</dcterms:created>
  <dcterms:modified xsi:type="dcterms:W3CDTF">2023-06-05T08:12:06Z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