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>
        <p:scale>
          <a:sx n="100" d="100"/>
          <a:sy n="100" d="100"/>
        </p:scale>
        <p:origin x="145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HOR38GF5T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Mikrovlnná trouba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4 s grilem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Objem 28 l, gril, průměr otočného talíře 315 mm, dotykový displej, </a:t>
            </a:r>
            <a:r>
              <a:rPr lang="cs-CZ" altLang="cs-CZ" sz="120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halogenové osvětlení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883509"/>
            <a:ext cx="3946438" cy="5206885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Kapacita (l) 			28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Průměr otočného skleněného talíře (mm)	315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Příkon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 grilu (W)			1100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Příkon mikrovlnného ohřevu (W)		1450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Výkon mikrovlnného ohřevu (W)		900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Jištění (A)			10 (</a:t>
            </a:r>
            <a:r>
              <a:rPr lang="pl-PL" altLang="cs-CZ" sz="800" dirty="0">
                <a:solidFill>
                  <a:prstClr val="black"/>
                </a:solidFill>
                <a:latin typeface="Arial" charset="0"/>
              </a:rPr>
              <a:t>6,3 A při 1450 W)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Programy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Mikrovlny, Gril, Mikrovlny + Gril, Rozmrazování, Automatické programy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indent="0" algn="l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8 úrovní výkonu - </a:t>
            </a:r>
            <a:r>
              <a:rPr lang="cs-CZ" sz="800">
                <a:solidFill>
                  <a:prstClr val="black"/>
                </a:solidFill>
                <a:latin typeface="Arial" charset="0"/>
              </a:rPr>
              <a:t>Mikrovlny 100</a:t>
            </a:r>
            <a:r>
              <a:rPr lang="cs-CZ" sz="800" dirty="0">
                <a:solidFill>
                  <a:prstClr val="black"/>
                </a:solidFill>
                <a:latin typeface="Arial" charset="0"/>
              </a:rPr>
              <a:t>% - 900W, </a:t>
            </a:r>
            <a:r>
              <a:rPr lang="cs-CZ" sz="800">
                <a:solidFill>
                  <a:prstClr val="black"/>
                </a:solidFill>
                <a:latin typeface="Arial" charset="0"/>
              </a:rPr>
              <a:t>Mikrovlny 80</a:t>
            </a:r>
            <a:r>
              <a:rPr lang="cs-CZ" sz="800" dirty="0">
                <a:solidFill>
                  <a:prstClr val="black"/>
                </a:solidFill>
                <a:latin typeface="Arial" charset="0"/>
              </a:rPr>
              <a:t>% - 720W, </a:t>
            </a:r>
            <a:r>
              <a:rPr lang="cs-CZ" sz="800">
                <a:solidFill>
                  <a:prstClr val="black"/>
                </a:solidFill>
                <a:latin typeface="Arial" charset="0"/>
              </a:rPr>
              <a:t>Mikrovlny 50</a:t>
            </a:r>
            <a:r>
              <a:rPr lang="cs-CZ" sz="800" dirty="0">
                <a:solidFill>
                  <a:prstClr val="black"/>
                </a:solidFill>
                <a:latin typeface="Arial" charset="0"/>
              </a:rPr>
              <a:t>% - 450W</a:t>
            </a:r>
            <a:r>
              <a:rPr lang="cs-CZ" sz="800">
                <a:solidFill>
                  <a:prstClr val="black"/>
                </a:solidFill>
                <a:latin typeface="Arial" charset="0"/>
              </a:rPr>
              <a:t>, Mikrovlny </a:t>
            </a:r>
            <a:r>
              <a:rPr lang="cs-CZ" sz="800" dirty="0">
                <a:solidFill>
                  <a:prstClr val="black"/>
                </a:solidFill>
                <a:latin typeface="Arial" charset="0"/>
              </a:rPr>
              <a:t>30% - 270W, </a:t>
            </a:r>
            <a:r>
              <a:rPr lang="cs-CZ" sz="800">
                <a:solidFill>
                  <a:prstClr val="black"/>
                </a:solidFill>
                <a:latin typeface="Arial" charset="0"/>
              </a:rPr>
              <a:t>Mikrovlny 10</a:t>
            </a:r>
            <a:r>
              <a:rPr lang="cs-CZ" sz="800" dirty="0">
                <a:solidFill>
                  <a:prstClr val="black"/>
                </a:solidFill>
                <a:latin typeface="Arial" charset="0"/>
              </a:rPr>
              <a:t>% - 90W, Gril - 1100W, C-1 – Mikrovlny 495W+Gril 495W, C-2 - Mikrovlny 324W+Gril 704W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8 automatických programů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– Pizza, Brambory, Maso, Ryba, Zelenina, Horké nápoje, Těstoviny, Popcorn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Dotykové ovládání včetně otevírání dvířek, bíle podsvícený LED displej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LED osvětlení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Elektronická minutka se zvukovou signalizací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Digitální hodiny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Nerezový interiér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</a:rPr>
              <a:t>Bezpečnost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Dětský zámek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u="sng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indent="0">
              <a:buNone/>
            </a:pPr>
            <a:r>
              <a:rPr lang="cs-CZ" sz="800" b="1" u="sng" dirty="0">
                <a:latin typeface="Arial" charset="0"/>
              </a:rPr>
              <a:t>Příslušenství</a:t>
            </a:r>
          </a:p>
          <a:p>
            <a:pPr marL="0" indent="0">
              <a:buNone/>
            </a:pPr>
            <a:r>
              <a:rPr lang="cs-CZ" sz="800" dirty="0">
                <a:latin typeface="Arial" charset="0"/>
              </a:rPr>
              <a:t>1x grilovací mřížka</a:t>
            </a:r>
          </a:p>
          <a:p>
            <a:pPr marL="0" indent="0">
              <a:buNone/>
            </a:pPr>
            <a:r>
              <a:rPr lang="cs-CZ" sz="800" dirty="0">
                <a:latin typeface="Arial" charset="0"/>
              </a:rPr>
              <a:t>1x skleněného talíř</a:t>
            </a:r>
            <a:endParaRPr lang="cs-CZ" altLang="cs-CZ" sz="800" dirty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38900671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8059019020761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× Š × H (mm)	388 × 595 × 379,5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18,2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× Š × H (mm)	484 × 684 × 566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22,6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711774" y="2888940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Recepty a další tipy k vaření v aplikaci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EFCFA0DF-3B6B-48B3-A01F-075AB4935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326" y="1168365"/>
            <a:ext cx="693605" cy="616305"/>
          </a:xfrm>
          <a:prstGeom prst="rect">
            <a:avLst/>
          </a:prstGeom>
        </p:spPr>
      </p:pic>
      <p:sp>
        <p:nvSpPr>
          <p:cNvPr id="37" name="TextovéPole 36">
            <a:extLst>
              <a:ext uri="{FF2B5EF4-FFF2-40B4-BE49-F238E27FC236}">
                <a16:creationId xmlns:a16="http://schemas.microsoft.com/office/drawing/2014/main" id="{30556B0D-81CF-4DD3-9363-2B8DB99E127F}"/>
              </a:ext>
            </a:extLst>
          </p:cNvPr>
          <p:cNvSpPr txBox="1"/>
          <p:nvPr/>
        </p:nvSpPr>
        <p:spPr>
          <a:xfrm>
            <a:off x="4671230" y="1321244"/>
            <a:ext cx="993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Plně dotykový displej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68DD1632-A57F-4F75-B6B1-D704139B62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950" y="1944654"/>
            <a:ext cx="506356" cy="581195"/>
          </a:xfrm>
          <a:prstGeom prst="rect">
            <a:avLst/>
          </a:prstGeom>
        </p:spPr>
      </p:pic>
      <p:sp>
        <p:nvSpPr>
          <p:cNvPr id="38" name="TextovéPole 37">
            <a:extLst>
              <a:ext uri="{FF2B5EF4-FFF2-40B4-BE49-F238E27FC236}">
                <a16:creationId xmlns:a16="http://schemas.microsoft.com/office/drawing/2014/main" id="{FEFA6D30-5F15-45EB-9D7E-2F2770551E5B}"/>
              </a:ext>
            </a:extLst>
          </p:cNvPr>
          <p:cNvSpPr txBox="1"/>
          <p:nvPr/>
        </p:nvSpPr>
        <p:spPr>
          <a:xfrm>
            <a:off x="4625845" y="1948170"/>
            <a:ext cx="1061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kombinace s troubou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ve stejném designu</a:t>
            </a: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CEA5797F-B78D-4F2C-921D-0D65E327F4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7759" y="2746124"/>
            <a:ext cx="730873" cy="6921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B96C59D-E40B-4653-A71D-7A126DC061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6621" y="1115538"/>
            <a:ext cx="3020270" cy="197663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A3157F0-4299-40A2-A1DE-72B1D9C147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93544" y="3247953"/>
            <a:ext cx="1093353" cy="1237624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60E61487-EA62-49B9-8C87-A89A33FE51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99746" y="3324203"/>
            <a:ext cx="1746173" cy="113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microsoft.com/office/2006/metadata/properties"/>
    <ds:schemaRef ds:uri="b4af0723-3826-4aee-ba08-906e8dce3040"/>
    <ds:schemaRef ds:uri="http://schemas.microsoft.com/office/infopath/2007/PartnerControls"/>
    <ds:schemaRef ds:uri="http://purl.org/dc/terms/"/>
    <ds:schemaRef ds:uri="http://schemas.microsoft.com/office/2006/documentManagement/types"/>
    <ds:schemaRef ds:uri="a09af93a-bc92-4cce-8ba3-c8fdbed82e22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288</Words>
  <Application>Microsoft Office PowerPoint</Application>
  <PresentationFormat>Předvádění na obrazovce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301</cp:revision>
  <cp:lastPrinted>2021-09-06T11:35:00Z</cp:lastPrinted>
  <dcterms:created xsi:type="dcterms:W3CDTF">2015-07-16T11:02:07Z</dcterms:created>
  <dcterms:modified xsi:type="dcterms:W3CDTF">2022-01-12T11:13:17Z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