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7" r:id="rId2"/>
  </p:sldIdLst>
  <p:sldSz cx="9144000" cy="6858000" type="screen4x3"/>
  <p:notesSz cx="6858000" cy="99456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1389" userDrawn="1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5405" autoAdjust="0"/>
  </p:normalViewPr>
  <p:slideViewPr>
    <p:cSldViewPr snapToGrid="0">
      <p:cViewPr varScale="1">
        <p:scale>
          <a:sx n="114" d="100"/>
          <a:sy n="114" d="100"/>
        </p:scale>
        <p:origin x="1560" y="114"/>
      </p:cViewPr>
      <p:guideLst>
        <p:guide orient="horz" pos="2478"/>
        <p:guide orient="horz" pos="2160"/>
        <p:guide orient="horz" pos="138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25.05.2023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7337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25.05.2023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866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25.05.2023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8982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4536" y="410412"/>
            <a:ext cx="7772400" cy="576064"/>
          </a:xfrm>
          <a:prstGeom prst="rect">
            <a:avLst/>
          </a:prstGeom>
        </p:spPr>
        <p:txBody>
          <a:bodyPr anchor="t"/>
          <a:lstStyle>
            <a:lvl1pPr algn="l">
              <a:defRPr sz="2400" b="1" cap="all" baseline="0">
                <a:solidFill>
                  <a:srgbClr val="CC0000"/>
                </a:solidFill>
                <a:latin typeface="Gotham Narrow Bold" pitchFamily="50" charset="0"/>
              </a:defRPr>
            </a:lvl1pPr>
          </a:lstStyle>
          <a:p>
            <a:r>
              <a:rPr lang="cs-CZ" dirty="0"/>
              <a:t>Kliknutím lze upravit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20284" y="1170254"/>
            <a:ext cx="8517700" cy="37827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>
                <a:solidFill>
                  <a:srgbClr val="CC0000"/>
                </a:solidFill>
                <a:latin typeface="Gotham Narrow Light" pitchFamily="50" charset="0"/>
              </a:defRPr>
            </a:lvl1pPr>
            <a:lvl2pPr marL="342891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pic>
        <p:nvPicPr>
          <p:cNvPr id="7" name="bolloH.png"/>
          <p:cNvPicPr/>
          <p:nvPr userDrawn="1"/>
        </p:nvPicPr>
        <p:blipFill>
          <a:blip r:embed="rId2" cstate="print">
            <a:alphaModFix amt="50277"/>
          </a:blip>
          <a:srcRect l="24242" t="42040"/>
          <a:stretch>
            <a:fillRect/>
          </a:stretch>
        </p:blipFill>
        <p:spPr>
          <a:xfrm>
            <a:off x="-16423" y="-27383"/>
            <a:ext cx="3148264" cy="235218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egnaposto testo 2"/>
          <p:cNvSpPr>
            <a:spLocks noGrp="1"/>
          </p:cNvSpPr>
          <p:nvPr>
            <p:ph type="body" idx="14" hasCustomPrompt="1"/>
          </p:nvPr>
        </p:nvSpPr>
        <p:spPr>
          <a:xfrm>
            <a:off x="467544" y="2420888"/>
            <a:ext cx="3600400" cy="417646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600" b="0" i="0">
                <a:solidFill>
                  <a:schemeClr val="tx1">
                    <a:lumMod val="50000"/>
                    <a:lumOff val="50000"/>
                  </a:schemeClr>
                </a:solidFill>
                <a:latin typeface="Gotham Narrow Medium"/>
                <a:cs typeface="Gotham Narrow Medium"/>
              </a:defRPr>
            </a:lvl1pPr>
            <a:lvl2pPr marL="342891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83245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25.05.2023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2269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25.05.2023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6662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25.05.2023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463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25.05.2023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5886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25.05.2023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2310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25.05.2023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9472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25.05.2023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8632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25.05.2023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8261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00C46-D848-4F40-BD5D-C53C2B13DC1D}" type="datetimeFigureOut">
              <a:rPr lang="cs-CZ" smtClean="0"/>
              <a:t>25.05.2023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823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L:\marketing\L O G O\HOOVER\logo Hoover 2014\logo_hoover 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793" y="5922000"/>
            <a:ext cx="961207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" y="190974"/>
            <a:ext cx="8755380" cy="798201"/>
          </a:xfrm>
        </p:spPr>
        <p:txBody>
          <a:bodyPr>
            <a:normAutofit fontScale="90000"/>
          </a:bodyPr>
          <a:lstStyle/>
          <a:p>
            <a:r>
              <a:rPr lang="cs-CZ" sz="2700" dirty="0">
                <a:latin typeface="Arial" panose="020B0604020202020204" pitchFamily="34" charset="0"/>
                <a:cs typeface="Arial" panose="020B0604020202020204" pitchFamily="34" charset="0"/>
              </a:rPr>
              <a:t>HS 5C4F0PTS</a:t>
            </a:r>
            <a:br>
              <a:rPr lang="cs-CZ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1400" b="0" cap="none" dirty="0">
                <a:solidFill>
                  <a:schemeClr val="tx1"/>
                </a:solidFill>
                <a:latin typeface="Arial" charset="0"/>
              </a:rPr>
              <a:t>Plně vestavná myčka nádobí H-DISH 500 – šíře 60 cm</a:t>
            </a:r>
            <a:br>
              <a:rPr lang="cs-CZ" altLang="cs-CZ" sz="1400" b="0" cap="none" dirty="0">
                <a:solidFill>
                  <a:schemeClr val="tx1"/>
                </a:solidFill>
                <a:latin typeface="Arial" charset="0"/>
              </a:rPr>
            </a:br>
            <a:r>
              <a:rPr lang="cs-CZ" altLang="cs-CZ" sz="1400" b="0" cap="none" dirty="0">
                <a:solidFill>
                  <a:srgbClr val="C00000"/>
                </a:solidFill>
                <a:latin typeface="Arial" charset="0"/>
              </a:rPr>
              <a:t>energetická třída C, digitální displej, 10 programů, 15 sad nádobí, 44 dB(A)</a:t>
            </a:r>
            <a:br>
              <a:rPr lang="cs-CZ" altLang="cs-CZ" sz="1400" b="0" cap="none" dirty="0">
                <a:solidFill>
                  <a:srgbClr val="C00000"/>
                </a:solidFill>
                <a:latin typeface="Arial" panose="020B0604020202020204" pitchFamily="34" charset="0"/>
              </a:rPr>
            </a:br>
            <a:endParaRPr lang="cs-CZ" altLang="cs-CZ" sz="1400" b="0" cap="none" dirty="0">
              <a:solidFill>
                <a:srgbClr val="C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Zástupný symbol pro text 3"/>
          <p:cNvSpPr>
            <a:spLocks noGrp="1"/>
          </p:cNvSpPr>
          <p:nvPr>
            <p:ph type="body" idx="14"/>
          </p:nvPr>
        </p:nvSpPr>
        <p:spPr>
          <a:xfrm>
            <a:off x="309679" y="1067301"/>
            <a:ext cx="3786536" cy="5400001"/>
          </a:xfrm>
        </p:spPr>
        <p:txBody>
          <a:bodyPr anchor="t"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solidFill>
                  <a:schemeClr val="tx1"/>
                </a:solidFill>
                <a:latin typeface="Arial" charset="0"/>
              </a:rPr>
              <a:t>Hlavní vlastnosti</a:t>
            </a:r>
            <a:r>
              <a:rPr lang="cs-CZ" altLang="cs-CZ" sz="8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cs-CZ" altLang="cs-CZ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Nařízení v přenesené pravomoci: (EU) 2019/2017)</a:t>
            </a:r>
            <a:endParaRPr lang="cs-CZ" altLang="cs-CZ" sz="800" b="1" dirty="0">
              <a:solidFill>
                <a:schemeClr val="tx1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Třída energetické účinnosti		C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Jmenovitá kapacita (sady nádobí)		15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Spotřeba energie na 1 cyklus programu </a:t>
            </a:r>
            <a:r>
              <a:rPr lang="cs-CZ" altLang="cs-CZ" sz="800" dirty="0" err="1">
                <a:solidFill>
                  <a:schemeClr val="tx1"/>
                </a:solidFill>
                <a:latin typeface="Arial" charset="0"/>
              </a:rPr>
              <a:t>Eco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 (kWh) 	0,75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Spotřeba energie na 100 cyklů programu </a:t>
            </a:r>
            <a:r>
              <a:rPr lang="cs-CZ" altLang="cs-CZ" sz="800" dirty="0" err="1">
                <a:solidFill>
                  <a:schemeClr val="tx1"/>
                </a:solidFill>
                <a:latin typeface="Arial" charset="0"/>
              </a:rPr>
              <a:t>Eco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 (kWh)	75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Spotřeba vody na 1 cyklus v programu </a:t>
            </a:r>
            <a:r>
              <a:rPr lang="cs-CZ" altLang="cs-CZ" sz="800" dirty="0" err="1">
                <a:solidFill>
                  <a:schemeClr val="tx1"/>
                </a:solidFill>
                <a:latin typeface="Arial" charset="0"/>
              </a:rPr>
              <a:t>Eco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 (l)	9,5</a:t>
            </a:r>
            <a:br>
              <a:rPr lang="cs-CZ" altLang="cs-CZ" sz="800" dirty="0">
                <a:solidFill>
                  <a:schemeClr val="tx1"/>
                </a:solidFill>
                <a:latin typeface="Arial" charset="0"/>
              </a:rPr>
            </a:b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Trvání programu </a:t>
            </a:r>
            <a:r>
              <a:rPr lang="cs-CZ" altLang="cs-CZ" sz="800" dirty="0" err="1">
                <a:solidFill>
                  <a:schemeClr val="tx1"/>
                </a:solidFill>
                <a:latin typeface="Arial" charset="0"/>
              </a:rPr>
              <a:t>Eco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 (</a:t>
            </a:r>
            <a:r>
              <a:rPr lang="cs-CZ" altLang="cs-CZ" sz="800" dirty="0" err="1">
                <a:solidFill>
                  <a:schemeClr val="tx1"/>
                </a:solidFill>
                <a:latin typeface="Arial" charset="0"/>
              </a:rPr>
              <a:t>h:min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)		3:58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Úroveň emisí hluku šířeného vzduchem (dB(A) re 1 </a:t>
            </a:r>
            <a:r>
              <a:rPr lang="cs-CZ" altLang="cs-CZ" sz="800" dirty="0" err="1">
                <a:solidFill>
                  <a:schemeClr val="tx1"/>
                </a:solidFill>
                <a:latin typeface="Arial" charset="0"/>
              </a:rPr>
              <a:t>pW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)	44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Emisní třída hluku šířeného vzduchem		B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endParaRPr lang="cs-CZ" altLang="cs-CZ" sz="800" b="1" dirty="0">
              <a:solidFill>
                <a:schemeClr val="tx1"/>
              </a:solidFill>
              <a:latin typeface="Arial" charset="0"/>
              <a:cs typeface="+mn-cs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1" u="sng" dirty="0">
                <a:solidFill>
                  <a:schemeClr val="tx1"/>
                </a:solidFill>
                <a:latin typeface="Arial" charset="0"/>
              </a:rPr>
              <a:t>Programy</a:t>
            </a:r>
            <a:endParaRPr lang="cs-CZ" altLang="cs-CZ" sz="800" dirty="0">
              <a:solidFill>
                <a:schemeClr val="tx1"/>
              </a:solidFill>
              <a:latin typeface="Arial" charset="0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8 programů základních + 20 programů v aplikaci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Auto care 45-50 °C, Sklo 45 °C, EKO 45 °C, Univerzální 60 °C, Intenzivní 75 °C, Rychlý 49 65 °C, 59MIN 65 °C, </a:t>
            </a:r>
            <a:r>
              <a:rPr lang="cs-CZ" altLang="cs-CZ" sz="800" dirty="0" err="1">
                <a:solidFill>
                  <a:schemeClr val="tx1"/>
                </a:solidFill>
                <a:latin typeface="Arial" charset="0"/>
              </a:rPr>
              <a:t>Předmytí</a:t>
            </a:r>
            <a:endParaRPr lang="cs-CZ" altLang="cs-CZ" sz="800" dirty="0">
              <a:solidFill>
                <a:schemeClr val="tx1"/>
              </a:solidFill>
              <a:latin typeface="Arial" charset="0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1" u="sng" dirty="0">
                <a:solidFill>
                  <a:schemeClr val="tx1"/>
                </a:solidFill>
                <a:latin typeface="Arial" charset="0"/>
              </a:rPr>
              <a:t>Funkce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1" dirty="0">
                <a:solidFill>
                  <a:schemeClr val="tx1"/>
                </a:solidFill>
                <a:latin typeface="Arial" charset="0"/>
              </a:rPr>
              <a:t>Konektivita – </a:t>
            </a:r>
            <a:r>
              <a:rPr lang="cs-CZ" altLang="cs-CZ" sz="800" b="1" dirty="0" err="1">
                <a:solidFill>
                  <a:schemeClr val="tx1"/>
                </a:solidFill>
                <a:latin typeface="Arial" charset="0"/>
              </a:rPr>
              <a:t>WiFi</a:t>
            </a:r>
            <a:r>
              <a:rPr lang="cs-CZ" altLang="cs-CZ" sz="800" b="1" dirty="0">
                <a:solidFill>
                  <a:schemeClr val="tx1"/>
                </a:solidFill>
                <a:latin typeface="Arial" charset="0"/>
              </a:rPr>
              <a:t> + Bluetooth – ovládání přes aplikaci </a:t>
            </a:r>
            <a:r>
              <a:rPr lang="cs-CZ" altLang="cs-CZ" sz="800" b="1" dirty="0" err="1">
                <a:solidFill>
                  <a:schemeClr val="tx1"/>
                </a:solidFill>
                <a:latin typeface="Arial" charset="0"/>
              </a:rPr>
              <a:t>hOn</a:t>
            </a:r>
            <a:endParaRPr lang="cs-CZ" altLang="cs-CZ" sz="800" b="1" dirty="0">
              <a:solidFill>
                <a:schemeClr val="tx1"/>
              </a:solidFill>
              <a:latin typeface="Arial" charset="0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1" dirty="0">
                <a:solidFill>
                  <a:schemeClr val="tx1"/>
                </a:solidFill>
                <a:latin typeface="Arial" charset="0"/>
              </a:rPr>
              <a:t>Funkce INTENZIVNÍ+ 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- zvýšení průtoku tlaku vody na </a:t>
            </a:r>
            <a:r>
              <a:rPr lang="cs-CZ" altLang="cs-CZ" sz="800" dirty="0" err="1">
                <a:solidFill>
                  <a:schemeClr val="tx1"/>
                </a:solidFill>
                <a:latin typeface="Arial" charset="0"/>
              </a:rPr>
              <a:t>ostřikovacích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 ramenech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Odložený start až 24 hod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Ukazatel nedostatku soli a leštidla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solidFill>
                <a:srgbClr val="FF0000"/>
              </a:solidFill>
              <a:latin typeface="Arial" charset="0"/>
              <a:cs typeface="+mn-cs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1" u="sng" dirty="0">
                <a:solidFill>
                  <a:schemeClr val="tx1"/>
                </a:solidFill>
                <a:latin typeface="Arial" charset="0"/>
                <a:cs typeface="+mn-cs"/>
              </a:rPr>
              <a:t>Konstrukce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1" dirty="0" err="1">
                <a:solidFill>
                  <a:schemeClr val="tx1"/>
                </a:solidFill>
                <a:latin typeface="Arial" charset="0"/>
                <a:cs typeface="+mn-cs"/>
              </a:rPr>
              <a:t>PowerWash</a:t>
            </a:r>
            <a:r>
              <a:rPr lang="cs-CZ" altLang="cs-CZ" sz="800" b="1" dirty="0">
                <a:solidFill>
                  <a:schemeClr val="tx1"/>
                </a:solidFill>
                <a:latin typeface="Arial" charset="0"/>
                <a:cs typeface="+mn-cs"/>
              </a:rPr>
              <a:t> – 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  <a:cs typeface="+mn-cs"/>
              </a:rPr>
              <a:t>6 přídavných </a:t>
            </a:r>
            <a:r>
              <a:rPr lang="cs-CZ" altLang="cs-CZ" sz="800" dirty="0" err="1">
                <a:solidFill>
                  <a:schemeClr val="tx1"/>
                </a:solidFill>
                <a:latin typeface="Arial" charset="0"/>
                <a:cs typeface="+mn-cs"/>
              </a:rPr>
              <a:t>ostřikovacích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  <a:cs typeface="+mn-cs"/>
              </a:rPr>
              <a:t> trysek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1" dirty="0">
                <a:solidFill>
                  <a:schemeClr val="tx1"/>
                </a:solidFill>
                <a:latin typeface="Arial" charset="0"/>
                <a:cs typeface="+mn-cs"/>
              </a:rPr>
              <a:t>Maxi </a:t>
            </a:r>
            <a:r>
              <a:rPr lang="cs-CZ" altLang="cs-CZ" sz="800" b="1" dirty="0" err="1">
                <a:solidFill>
                  <a:schemeClr val="tx1"/>
                </a:solidFill>
                <a:latin typeface="Arial" charset="0"/>
                <a:cs typeface="+mn-cs"/>
              </a:rPr>
              <a:t>Ladle</a:t>
            </a:r>
            <a:r>
              <a:rPr lang="cs-CZ" altLang="cs-CZ" sz="800" b="1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  <a:cs typeface="+mn-cs"/>
              </a:rPr>
              <a:t>– rozšířená přihrádka na nože v horním koši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Dotykové ovládání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Košík na příbory v dolním koši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1" dirty="0">
                <a:solidFill>
                  <a:schemeClr val="tx1"/>
                </a:solidFill>
                <a:latin typeface="Arial" charset="0"/>
              </a:rPr>
              <a:t>Automatické otevírání dvířek na konci mycího cyklu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Polohování horního koše 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  <a:cs typeface="+mn-cs"/>
              </a:rPr>
              <a:t>Sklopitelné držáky talířů ve spodním koši (částečně)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  <a:cs typeface="+mn-cs"/>
              </a:rPr>
              <a:t>Sklopitelné držáky šálků v horním koši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  <a:cs typeface="+mn-cs"/>
              </a:rPr>
              <a:t>Držáky na šálky – </a:t>
            </a:r>
            <a:r>
              <a:rPr lang="cs-CZ" altLang="cs-CZ" sz="800" dirty="0" err="1">
                <a:solidFill>
                  <a:schemeClr val="tx1"/>
                </a:solidFill>
                <a:latin typeface="Arial" charset="0"/>
                <a:cs typeface="+mn-cs"/>
              </a:rPr>
              <a:t>prémium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  <a:cs typeface="+mn-cs"/>
              </a:rPr>
              <a:t> s ABT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1" dirty="0" err="1">
                <a:solidFill>
                  <a:schemeClr val="tx1"/>
                </a:solidFill>
                <a:latin typeface="Arial" charset="0"/>
                <a:cs typeface="+mn-cs"/>
              </a:rPr>
              <a:t>Total</a:t>
            </a:r>
            <a:r>
              <a:rPr lang="cs-CZ" altLang="cs-CZ" sz="800" b="1" dirty="0">
                <a:solidFill>
                  <a:schemeClr val="tx1"/>
                </a:solidFill>
                <a:latin typeface="Arial" charset="0"/>
                <a:cs typeface="+mn-cs"/>
              </a:rPr>
              <a:t> Care 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  <a:cs typeface="+mn-cs"/>
              </a:rPr>
              <a:t>– prémiové příslušenství – dvojitá podpěra pro sklenice v horním koši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1" dirty="0" err="1">
                <a:solidFill>
                  <a:schemeClr val="tx1"/>
                </a:solidFill>
                <a:latin typeface="Arial" charset="0"/>
                <a:cs typeface="+mn-cs"/>
              </a:rPr>
              <a:t>Active</a:t>
            </a:r>
            <a:r>
              <a:rPr lang="cs-CZ" altLang="cs-CZ" sz="800" b="1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cs-CZ" altLang="cs-CZ" sz="800" b="1" dirty="0" err="1">
                <a:solidFill>
                  <a:schemeClr val="tx1"/>
                </a:solidFill>
                <a:latin typeface="Arial" charset="0"/>
                <a:cs typeface="+mn-cs"/>
              </a:rPr>
              <a:t>Hygiene</a:t>
            </a:r>
            <a:r>
              <a:rPr lang="cs-CZ" altLang="cs-CZ" sz="800" b="1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cs-CZ" altLang="cs-CZ" sz="800" b="1" dirty="0" err="1">
                <a:solidFill>
                  <a:schemeClr val="tx1"/>
                </a:solidFill>
                <a:latin typeface="Arial" charset="0"/>
                <a:cs typeface="+mn-cs"/>
              </a:rPr>
              <a:t>Protection</a:t>
            </a:r>
            <a:r>
              <a:rPr lang="cs-CZ" altLang="cs-CZ" sz="800" b="1" dirty="0">
                <a:solidFill>
                  <a:schemeClr val="tx1"/>
                </a:solidFill>
                <a:latin typeface="Arial" charset="0"/>
                <a:cs typeface="+mn-cs"/>
              </a:rPr>
              <a:t>: : 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  <a:cs typeface="+mn-cs"/>
              </a:rPr>
              <a:t>Po aktivaci se teplota cyklu zvýší na více než 65 °C, čímž se spustí silné dezinfekční ošetření košů a hlavních plastových součástí uvnitř myčky.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  <a:cs typeface="+mn-cs"/>
              </a:rPr>
              <a:t>Výkyvné panty, Kluzná dekorační deska (IKEA METOD)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1" dirty="0">
                <a:solidFill>
                  <a:schemeClr val="tx1"/>
                </a:solidFill>
                <a:latin typeface="Arial" charset="0"/>
                <a:cs typeface="+mn-cs"/>
              </a:rPr>
              <a:t>Invertorový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  <a:cs typeface="+mn-cs"/>
              </a:rPr>
              <a:t> motor (BLDC)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endParaRPr lang="cs-CZ" altLang="cs-CZ" sz="800" dirty="0">
              <a:solidFill>
                <a:srgbClr val="FF0000"/>
              </a:solidFill>
              <a:latin typeface="Arial" charset="0"/>
              <a:cs typeface="+mn-cs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1" u="sng" dirty="0">
                <a:solidFill>
                  <a:schemeClr val="tx1"/>
                </a:solidFill>
                <a:latin typeface="Arial" charset="0"/>
                <a:cs typeface="+mn-cs"/>
              </a:rPr>
              <a:t>Bezpečnost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  <a:cs typeface="+mn-cs"/>
              </a:rPr>
              <a:t>Ochrana proti přetečení </a:t>
            </a:r>
            <a:r>
              <a:rPr lang="cs-CZ" altLang="cs-CZ" sz="800" dirty="0" err="1">
                <a:solidFill>
                  <a:schemeClr val="tx1"/>
                </a:solidFill>
                <a:latin typeface="Arial" charset="0"/>
                <a:cs typeface="+mn-cs"/>
              </a:rPr>
              <a:t>Aquastop</a:t>
            </a:r>
            <a:endParaRPr lang="cs-CZ" altLang="cs-CZ" sz="800" dirty="0">
              <a:solidFill>
                <a:schemeClr val="tx1"/>
              </a:solidFill>
              <a:latin typeface="Arial" charset="0"/>
              <a:cs typeface="+mn-cs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</a:pPr>
            <a:endParaRPr lang="cs-CZ" altLang="cs-CZ" sz="800" b="1" dirty="0">
              <a:solidFill>
                <a:srgbClr val="FF0000"/>
              </a:solidFill>
              <a:latin typeface="Arial" charset="0"/>
              <a:cs typeface="+mn-cs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</a:pPr>
            <a:endParaRPr lang="cs-CZ" altLang="cs-CZ" sz="800" b="1" dirty="0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126078" y="1067303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675167" y="1022125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Obdélník 34"/>
          <p:cNvSpPr/>
          <p:nvPr/>
        </p:nvSpPr>
        <p:spPr>
          <a:xfrm>
            <a:off x="5727549" y="5010794"/>
            <a:ext cx="34364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Logistická data</a:t>
            </a:r>
          </a:p>
          <a:p>
            <a:pPr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Kód		32901649</a:t>
            </a: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EAN		8059019061870</a:t>
            </a:r>
          </a:p>
          <a:p>
            <a:pPr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Provedení		Plně vestavná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výrobku V × Š × H (mm)	818 × 597 × 555</a:t>
            </a:r>
            <a:endParaRPr lang="cs-CZ" altLang="cs-CZ" sz="800" b="1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Čistá váha výrobku (kg)	35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balení V × Š × H (mm)	896 × 640 × 676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Hmotnost s obalem (kg)	37</a:t>
            </a:r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6DC3C334-3804-42AE-A2A7-7F394A0D161B}"/>
              </a:ext>
            </a:extLst>
          </p:cNvPr>
          <p:cNvSpPr txBox="1"/>
          <p:nvPr/>
        </p:nvSpPr>
        <p:spPr>
          <a:xfrm>
            <a:off x="5329491" y="34166"/>
            <a:ext cx="35048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2019/2017</a:t>
            </a: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  <p:pic>
        <p:nvPicPr>
          <p:cNvPr id="51" name="Picture 21" descr="Hoover_kolecko-H_red.png">
            <a:extLst>
              <a:ext uri="{FF2B5EF4-FFF2-40B4-BE49-F238E27FC236}">
                <a16:creationId xmlns:a16="http://schemas.microsoft.com/office/drawing/2014/main" id="{CFE95AA0-373C-4E08-817E-A507D0D2CE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660" y="1022125"/>
            <a:ext cx="720000" cy="720000"/>
          </a:xfrm>
          <a:prstGeom prst="rect">
            <a:avLst/>
          </a:prstGeom>
        </p:spPr>
      </p:pic>
      <p:sp>
        <p:nvSpPr>
          <p:cNvPr id="52" name="TextBox 22">
            <a:extLst>
              <a:ext uri="{FF2B5EF4-FFF2-40B4-BE49-F238E27FC236}">
                <a16:creationId xmlns:a16="http://schemas.microsoft.com/office/drawing/2014/main" id="{C1D7F91E-F09F-4628-86E2-990A2865DAAB}"/>
              </a:ext>
            </a:extLst>
          </p:cNvPr>
          <p:cNvSpPr txBox="1"/>
          <p:nvPr/>
        </p:nvSpPr>
        <p:spPr>
          <a:xfrm>
            <a:off x="4882900" y="1219599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sad nádobí</a:t>
            </a:r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CAE75449-3861-56C9-2908-4173B440F1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0473" y="1879150"/>
            <a:ext cx="732958" cy="730860"/>
          </a:xfrm>
          <a:prstGeom prst="rect">
            <a:avLst/>
          </a:prstGeom>
        </p:spPr>
      </p:pic>
      <p:pic>
        <p:nvPicPr>
          <p:cNvPr id="28" name="Picture 21" descr="Hoover_kolecko-H_red.png">
            <a:extLst>
              <a:ext uri="{FF2B5EF4-FFF2-40B4-BE49-F238E27FC236}">
                <a16:creationId xmlns:a16="http://schemas.microsoft.com/office/drawing/2014/main" id="{4F34AAFD-7E88-5E36-D6C0-15207B596D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38" y="1882787"/>
            <a:ext cx="720000" cy="720000"/>
          </a:xfrm>
          <a:prstGeom prst="rect">
            <a:avLst/>
          </a:prstGeom>
        </p:spPr>
      </p:pic>
      <p:sp>
        <p:nvSpPr>
          <p:cNvPr id="29" name="TextBox 22">
            <a:extLst>
              <a:ext uri="{FF2B5EF4-FFF2-40B4-BE49-F238E27FC236}">
                <a16:creationId xmlns:a16="http://schemas.microsoft.com/office/drawing/2014/main" id="{C3260EB8-4F3E-96D0-B0DB-09B6AA7A0C89}"/>
              </a:ext>
            </a:extLst>
          </p:cNvPr>
          <p:cNvSpPr txBox="1"/>
          <p:nvPr/>
        </p:nvSpPr>
        <p:spPr>
          <a:xfrm>
            <a:off x="4905769" y="2041424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Automatické otevírání dvířek</a:t>
            </a:r>
          </a:p>
        </p:txBody>
      </p:sp>
      <p:pic>
        <p:nvPicPr>
          <p:cNvPr id="34" name="Obrázek 33">
            <a:extLst>
              <a:ext uri="{FF2B5EF4-FFF2-40B4-BE49-F238E27FC236}">
                <a16:creationId xmlns:a16="http://schemas.microsoft.com/office/drawing/2014/main" id="{73ED6056-4EBF-BDDD-53D3-2D0CDE6744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8108" y="2693767"/>
            <a:ext cx="716914" cy="720000"/>
          </a:xfrm>
          <a:prstGeom prst="rect">
            <a:avLst/>
          </a:prstGeom>
        </p:spPr>
      </p:pic>
      <p:pic>
        <p:nvPicPr>
          <p:cNvPr id="38" name="Picture 21" descr="Hoover_kolecko-H_red.png">
            <a:extLst>
              <a:ext uri="{FF2B5EF4-FFF2-40B4-BE49-F238E27FC236}">
                <a16:creationId xmlns:a16="http://schemas.microsoft.com/office/drawing/2014/main" id="{A1C5D22F-E850-B347-5B14-EA5C17D5B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421" y="2703645"/>
            <a:ext cx="720000" cy="720000"/>
          </a:xfrm>
          <a:prstGeom prst="rect">
            <a:avLst/>
          </a:prstGeom>
        </p:spPr>
      </p:pic>
      <p:sp>
        <p:nvSpPr>
          <p:cNvPr id="39" name="TextBox 22">
            <a:extLst>
              <a:ext uri="{FF2B5EF4-FFF2-40B4-BE49-F238E27FC236}">
                <a16:creationId xmlns:a16="http://schemas.microsoft.com/office/drawing/2014/main" id="{21ED98D8-AF79-BDF6-04F6-96E27C555ECC}"/>
              </a:ext>
            </a:extLst>
          </p:cNvPr>
          <p:cNvSpPr txBox="1"/>
          <p:nvPr/>
        </p:nvSpPr>
        <p:spPr>
          <a:xfrm>
            <a:off x="4893884" y="2894368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WiFi</a:t>
            </a:r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Bluetooth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E1537D08-D385-D685-8327-4C42FE3DE5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0961" y="3486779"/>
            <a:ext cx="775263" cy="773045"/>
          </a:xfrm>
          <a:prstGeom prst="rect">
            <a:avLst/>
          </a:prstGeom>
        </p:spPr>
      </p:pic>
      <p:pic>
        <p:nvPicPr>
          <p:cNvPr id="16" name="Picture 21" descr="Hoover_kolecko-H_red.png">
            <a:extLst>
              <a:ext uri="{FF2B5EF4-FFF2-40B4-BE49-F238E27FC236}">
                <a16:creationId xmlns:a16="http://schemas.microsoft.com/office/drawing/2014/main" id="{E09BDBD3-DC0C-2DA0-E0D6-C04A756CEE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38" y="3519729"/>
            <a:ext cx="720000" cy="720000"/>
          </a:xfrm>
          <a:prstGeom prst="rect">
            <a:avLst/>
          </a:prstGeom>
        </p:spPr>
      </p:pic>
      <p:sp>
        <p:nvSpPr>
          <p:cNvPr id="18" name="TextBox 22">
            <a:extLst>
              <a:ext uri="{FF2B5EF4-FFF2-40B4-BE49-F238E27FC236}">
                <a16:creationId xmlns:a16="http://schemas.microsoft.com/office/drawing/2014/main" id="{1E4912BD-4C8C-DA3E-595C-DED8EC36BC8D}"/>
              </a:ext>
            </a:extLst>
          </p:cNvPr>
          <p:cNvSpPr txBox="1"/>
          <p:nvPr/>
        </p:nvSpPr>
        <p:spPr>
          <a:xfrm>
            <a:off x="4902138" y="3704024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endParaRPr lang="cs-C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</a:t>
            </a:r>
            <a:endParaRPr lang="cs-C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Obrázek 25">
            <a:extLst>
              <a:ext uri="{FF2B5EF4-FFF2-40B4-BE49-F238E27FC236}">
                <a16:creationId xmlns:a16="http://schemas.microsoft.com/office/drawing/2014/main" id="{2CFF3EC4-EE20-5FDF-572B-39F4E9DF7E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8483" y="4314602"/>
            <a:ext cx="720184" cy="726437"/>
          </a:xfrm>
          <a:prstGeom prst="rect">
            <a:avLst/>
          </a:prstGeom>
        </p:spPr>
      </p:pic>
      <p:pic>
        <p:nvPicPr>
          <p:cNvPr id="31" name="Picture 21" descr="Hoover_kolecko-H_red.png">
            <a:extLst>
              <a:ext uri="{FF2B5EF4-FFF2-40B4-BE49-F238E27FC236}">
                <a16:creationId xmlns:a16="http://schemas.microsoft.com/office/drawing/2014/main" id="{C3ED47EE-6EDC-0818-E5EE-EF30D9353C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815" y="4332836"/>
            <a:ext cx="720000" cy="720000"/>
          </a:xfrm>
          <a:prstGeom prst="rect">
            <a:avLst/>
          </a:prstGeom>
        </p:spPr>
      </p:pic>
      <p:sp>
        <p:nvSpPr>
          <p:cNvPr id="32" name="TextBox 22">
            <a:extLst>
              <a:ext uri="{FF2B5EF4-FFF2-40B4-BE49-F238E27FC236}">
                <a16:creationId xmlns:a16="http://schemas.microsoft.com/office/drawing/2014/main" id="{4BD6C55F-F002-1CE2-AD70-9FE0237AAA53}"/>
              </a:ext>
            </a:extLst>
          </p:cNvPr>
          <p:cNvSpPr txBox="1"/>
          <p:nvPr/>
        </p:nvSpPr>
        <p:spPr>
          <a:xfrm>
            <a:off x="4889973" y="4585114"/>
            <a:ext cx="76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Aquastop</a:t>
            </a:r>
            <a:endParaRPr lang="cs-C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82D9110-740A-EF3D-F627-8ABD1F389C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65979" y="1430077"/>
            <a:ext cx="1033914" cy="208965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C80BE6FE-7FA0-C61B-F832-2226348A12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2618" y="968725"/>
            <a:ext cx="1602926" cy="1682177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9F69D397-F2FC-160D-1031-A986AD1FA3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49572" y="3860979"/>
            <a:ext cx="1374684" cy="1066719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A1B76540-C971-32A1-8518-CBDC3435137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87970" y="2647143"/>
            <a:ext cx="1465292" cy="1074982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4FD47926-E785-6A8D-FDCB-E0B9195E3AC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92407" y="3739968"/>
            <a:ext cx="1581059" cy="1252984"/>
          </a:xfrm>
          <a:prstGeom prst="rect">
            <a:avLst/>
          </a:prstGeom>
        </p:spPr>
      </p:pic>
      <p:pic>
        <p:nvPicPr>
          <p:cNvPr id="36" name="Obrázek 35">
            <a:extLst>
              <a:ext uri="{FF2B5EF4-FFF2-40B4-BE49-F238E27FC236}">
                <a16:creationId xmlns:a16="http://schemas.microsoft.com/office/drawing/2014/main" id="{D190921C-B3DA-A926-AA3D-C0E74EB6C27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45673" y="224365"/>
            <a:ext cx="546984" cy="561378"/>
          </a:xfrm>
          <a:prstGeom prst="rect">
            <a:avLst/>
          </a:prstGeom>
        </p:spPr>
      </p:pic>
      <p:pic>
        <p:nvPicPr>
          <p:cNvPr id="40" name="Obrázek 39">
            <a:extLst>
              <a:ext uri="{FF2B5EF4-FFF2-40B4-BE49-F238E27FC236}">
                <a16:creationId xmlns:a16="http://schemas.microsoft.com/office/drawing/2014/main" id="{41039C67-6829-3585-273C-564F5A54645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74707" y="1034007"/>
            <a:ext cx="692449" cy="69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92111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908</TotalTime>
  <Words>432</Words>
  <Application>Microsoft Office PowerPoint</Application>
  <PresentationFormat>Předvádění na obrazovce (4:3)</PresentationFormat>
  <Paragraphs>53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Gotham Narrow Bold</vt:lpstr>
      <vt:lpstr>Gotham Narrow Light</vt:lpstr>
      <vt:lpstr>Gotham Narrow Medium</vt:lpstr>
      <vt:lpstr>Motiv Office</vt:lpstr>
      <vt:lpstr>HS 5C4F0PTS Plně vestavná myčka nádobí H-DISH 500 – šíře 60 cm energetická třída C, digitální displej, 10 programů, 15 sad nádobí, 44 dB(A)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CP70_CP50011 - SÁČKOVÝ vysavač CAPTURE</dc:title>
  <dc:creator>Martina Křižáková</dc:creator>
  <cp:lastModifiedBy>Michaela Kurková</cp:lastModifiedBy>
  <cp:revision>153</cp:revision>
  <cp:lastPrinted>2016-03-31T14:41:45Z</cp:lastPrinted>
  <dcterms:created xsi:type="dcterms:W3CDTF">2016-03-31T13:54:55Z</dcterms:created>
  <dcterms:modified xsi:type="dcterms:W3CDTF">2023-05-25T12:02:43Z</dcterms:modified>
</cp:coreProperties>
</file>