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 dirty="0" smtClean="0">
                <a:solidFill>
                  <a:srgbClr val="0093CE"/>
                </a:solidFill>
                <a:latin typeface="Arial" charset="0"/>
              </a:rPr>
              <a:t>CCH1T518DW</a:t>
            </a:r>
            <a:endParaRPr lang="cs-CZ" altLang="cs-CZ" sz="2400" b="1" dirty="0" smtClean="0">
              <a:solidFill>
                <a:srgbClr val="0093CE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Kombinovaná chladnička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Total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No Frost, dotykový displej, rychlé chlazení, zásuvka na zeleninu, LED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osvětlení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D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Celkový </a:t>
            </a:r>
            <a:r>
              <a:rPr lang="cs-CZ" altLang="cs-CZ" sz="800" dirty="0">
                <a:latin typeface="Arial" charset="0"/>
              </a:rPr>
              <a:t>čistý objem (l)		</a:t>
            </a:r>
            <a:r>
              <a:rPr lang="cs-CZ" altLang="cs-CZ" sz="800" dirty="0" smtClean="0">
                <a:latin typeface="Arial" charset="0"/>
              </a:rPr>
              <a:t>253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chladničky/ mrazáku (l)		</a:t>
            </a:r>
            <a:r>
              <a:rPr lang="cs-CZ" altLang="cs-CZ" sz="800" dirty="0" smtClean="0">
                <a:latin typeface="Arial" charset="0"/>
              </a:rPr>
              <a:t>182/71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</a:t>
            </a:r>
            <a:r>
              <a:rPr lang="cs-CZ" altLang="cs-CZ" sz="800" dirty="0" smtClean="0">
                <a:latin typeface="Arial" charset="0"/>
              </a:rPr>
              <a:t>0,482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</a:t>
            </a:r>
            <a:r>
              <a:rPr lang="cs-CZ" altLang="cs-CZ" sz="800" dirty="0" smtClean="0">
                <a:latin typeface="Arial" charset="0"/>
              </a:rPr>
              <a:t>176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výkon (kg/24 hod)		</a:t>
            </a:r>
            <a:r>
              <a:rPr lang="cs-CZ" altLang="cs-CZ" sz="800" dirty="0" smtClean="0">
                <a:latin typeface="Arial" charset="0"/>
              </a:rPr>
              <a:t>3,2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</a:t>
            </a:r>
            <a:r>
              <a:rPr lang="cs-CZ" altLang="cs-CZ" sz="800" dirty="0" smtClean="0">
                <a:latin typeface="Arial" charset="0"/>
              </a:rPr>
              <a:t>9,5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39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</a:t>
            </a:r>
            <a:r>
              <a:rPr lang="cs-CZ" altLang="cs-CZ" sz="800" dirty="0" smtClean="0">
                <a:latin typeface="Arial" charset="0"/>
              </a:rPr>
              <a:t>N </a:t>
            </a:r>
            <a:r>
              <a:rPr lang="cs-CZ" altLang="cs-CZ" sz="800" dirty="0">
                <a:latin typeface="Arial" charset="0"/>
              </a:rPr>
              <a:t>- </a:t>
            </a:r>
            <a:r>
              <a:rPr lang="cs-CZ" altLang="cs-CZ" sz="800" dirty="0" smtClean="0">
                <a:latin typeface="Arial" charset="0"/>
              </a:rPr>
              <a:t>T </a:t>
            </a:r>
            <a:r>
              <a:rPr lang="cs-CZ" altLang="cs-CZ" sz="800" dirty="0" smtClean="0">
                <a:latin typeface="Arial" charset="0"/>
              </a:rPr>
              <a:t>16°- </a:t>
            </a:r>
            <a:r>
              <a:rPr lang="cs-CZ" altLang="cs-CZ" sz="800" dirty="0" smtClean="0">
                <a:latin typeface="Arial" charset="0"/>
              </a:rPr>
              <a:t>43</a:t>
            </a:r>
            <a:r>
              <a:rPr lang="cs-CZ" altLang="cs-CZ" sz="800" dirty="0" smtClean="0">
                <a:latin typeface="Arial" charset="0"/>
              </a:rPr>
              <a:t>°C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Hvězdičkové označení 		</a:t>
            </a:r>
            <a:r>
              <a:rPr lang="cs-CZ" altLang="cs-CZ" sz="800" dirty="0" smtClean="0">
                <a:latin typeface="Arial" charset="0"/>
              </a:rPr>
              <a:t>****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energetické účinnosti světla		</a:t>
            </a:r>
            <a:r>
              <a:rPr lang="cs-CZ" altLang="cs-CZ" sz="800" dirty="0">
                <a:latin typeface="Arial" charset="0"/>
              </a:rPr>
              <a:t>G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Vlastnosti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Total </a:t>
            </a:r>
            <a:r>
              <a:rPr lang="cs-CZ" altLang="cs-CZ" sz="800" b="1" dirty="0" smtClean="0">
                <a:latin typeface="Arial" charset="0"/>
              </a:rPr>
              <a:t>No Frost </a:t>
            </a:r>
            <a:r>
              <a:rPr lang="cs-CZ" altLang="cs-CZ" sz="800" b="1" dirty="0" smtClean="0">
                <a:latin typeface="Arial" charset="0"/>
              </a:rPr>
              <a:t>- beznámrazová </a:t>
            </a:r>
            <a:r>
              <a:rPr lang="cs-CZ" altLang="cs-CZ" sz="800" b="1" dirty="0">
                <a:latin typeface="Arial" charset="0"/>
              </a:rPr>
              <a:t>technologie </a:t>
            </a:r>
            <a:r>
              <a:rPr lang="cs-CZ" altLang="cs-CZ" sz="800" b="1" dirty="0" smtClean="0">
                <a:latin typeface="Arial" charset="0"/>
              </a:rPr>
              <a:t>chlazení v chladničce i mrazáku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Dotykový </a:t>
            </a:r>
            <a:r>
              <a:rPr lang="cs-CZ" altLang="cs-CZ" sz="800" b="1" dirty="0">
                <a:latin typeface="Arial" charset="0"/>
              </a:rPr>
              <a:t>displej </a:t>
            </a:r>
            <a:r>
              <a:rPr lang="cs-CZ" altLang="cs-CZ" sz="800" b="1" dirty="0" smtClean="0">
                <a:latin typeface="Arial" charset="0"/>
              </a:rPr>
              <a:t>uvnitř </a:t>
            </a:r>
            <a:r>
              <a:rPr lang="cs-CZ" altLang="cs-CZ" sz="800" b="1" dirty="0" smtClean="0">
                <a:latin typeface="Arial" charset="0"/>
              </a:rPr>
              <a:t>chladničky s nastavením teplot 2, 3, 4, 6, 8 °C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 Super chlazení</a:t>
            </a:r>
            <a:endParaRPr lang="cs-CZ" altLang="cs-CZ" sz="800" b="1" dirty="0" smtClean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Mechanický termostat pro nastavení mrazáku (posuvný ovladač)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Automatické </a:t>
            </a:r>
            <a:r>
              <a:rPr lang="cs-CZ" altLang="cs-CZ" sz="800" dirty="0" smtClean="0">
                <a:latin typeface="Arial" charset="0"/>
              </a:rPr>
              <a:t>odmrazování chladničky i mrazáku</a:t>
            </a: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Chladnička</a:t>
            </a: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</a:t>
            </a:r>
            <a:r>
              <a:rPr lang="cs-CZ" altLang="cs-CZ" sz="800" dirty="0" smtClean="0">
                <a:latin typeface="Arial" charset="0"/>
              </a:rPr>
              <a:t> </a:t>
            </a:r>
            <a:r>
              <a:rPr lang="cs-CZ" altLang="cs-CZ" sz="800" dirty="0" smtClean="0">
                <a:latin typeface="Arial" charset="0"/>
              </a:rPr>
              <a:t>+ 1 skleněné police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</a:t>
            </a:r>
            <a:r>
              <a:rPr lang="cs-CZ" altLang="cs-CZ" sz="800" dirty="0" smtClean="0">
                <a:latin typeface="Arial" charset="0"/>
              </a:rPr>
              <a:t> přihrádky </a:t>
            </a:r>
            <a:r>
              <a:rPr lang="cs-CZ" altLang="cs-CZ" sz="800" dirty="0" smtClean="0">
                <a:latin typeface="Arial" charset="0"/>
              </a:rPr>
              <a:t>ve </a:t>
            </a:r>
            <a:r>
              <a:rPr lang="cs-CZ" altLang="cs-CZ" sz="800" dirty="0">
                <a:latin typeface="Arial" charset="0"/>
              </a:rPr>
              <a:t>dveřích chladničky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1x zásuvka na zeleninu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Mrazák</a:t>
            </a: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2 </a:t>
            </a:r>
            <a:r>
              <a:rPr lang="cs-CZ" altLang="cs-CZ" sz="800" dirty="0">
                <a:latin typeface="Arial" charset="0"/>
              </a:rPr>
              <a:t>plastové </a:t>
            </a:r>
            <a:r>
              <a:rPr lang="cs-CZ" altLang="cs-CZ" sz="800" dirty="0" smtClean="0">
                <a:latin typeface="Arial" charset="0"/>
              </a:rPr>
              <a:t>zásuvky + 1 plastová výsuvná police</a:t>
            </a:r>
            <a:endParaRPr lang="cs-CZ" altLang="cs-CZ" sz="800" dirty="0" smtClean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 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Osvětlení LED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Výměnný závěs dveří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2 </a:t>
            </a:r>
            <a:r>
              <a:rPr lang="cs-CZ" altLang="cs-CZ" sz="800" dirty="0">
                <a:latin typeface="Arial" charset="0"/>
              </a:rPr>
              <a:t>nastavitelné </a:t>
            </a:r>
            <a:r>
              <a:rPr lang="cs-CZ" altLang="cs-CZ" sz="800" dirty="0" smtClean="0">
                <a:latin typeface="Arial" charset="0"/>
              </a:rPr>
              <a:t>nožičky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solidFill>
                <a:srgbClr val="C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71343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177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88024" y="184482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Interní dotykový displej             s funkcemi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85184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34005548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8059019079837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1810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545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600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5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1885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577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622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55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" name="Ovál 48"/>
          <p:cNvSpPr/>
          <p:nvPr/>
        </p:nvSpPr>
        <p:spPr>
          <a:xfrm>
            <a:off x="4860032" y="98072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119675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Beznámrazová technologie chlazení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2" name="Obrázek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27" y="907258"/>
            <a:ext cx="648000" cy="648000"/>
          </a:xfrm>
          <a:prstGeom prst="rect">
            <a:avLst/>
          </a:prstGeom>
        </p:spPr>
      </p:pic>
      <p:sp>
        <p:nvSpPr>
          <p:cNvPr id="47" name="Obdélník 46"/>
          <p:cNvSpPr/>
          <p:nvPr/>
        </p:nvSpPr>
        <p:spPr>
          <a:xfrm>
            <a:off x="5724119" y="979266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64" y="1779255"/>
            <a:ext cx="720000" cy="720000"/>
          </a:xfrm>
          <a:prstGeom prst="flowChartConnector">
            <a:avLst/>
          </a:prstGeom>
          <a:ln>
            <a:solidFill>
              <a:srgbClr val="002060"/>
            </a:solidFill>
          </a:ln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70" y="2558465"/>
            <a:ext cx="720000" cy="720000"/>
          </a:xfrm>
          <a:prstGeom prst="flowChartConnector">
            <a:avLst/>
          </a:prstGeom>
          <a:ln>
            <a:solidFill>
              <a:srgbClr val="002060"/>
            </a:solidFill>
          </a:ln>
        </p:spPr>
      </p:pic>
      <p:sp>
        <p:nvSpPr>
          <p:cNvPr id="56" name="Ovál 55"/>
          <p:cNvSpPr/>
          <p:nvPr/>
        </p:nvSpPr>
        <p:spPr>
          <a:xfrm>
            <a:off x="4866204" y="256498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4794196" y="270900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Osvětlení LED na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stropě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30" y="980728"/>
            <a:ext cx="720000" cy="720000"/>
          </a:xfrm>
          <a:prstGeom prst="flowChartConnector">
            <a:avLst/>
          </a:prstGeom>
          <a:ln>
            <a:solidFill>
              <a:srgbClr val="002060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5" t="2750" r="21027" b="1701"/>
          <a:stretch/>
        </p:blipFill>
        <p:spPr>
          <a:xfrm>
            <a:off x="6707897" y="2450458"/>
            <a:ext cx="1095082" cy="221449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6" t="2750" r="26786" b="1701"/>
          <a:stretch/>
        </p:blipFill>
        <p:spPr>
          <a:xfrm>
            <a:off x="5713994" y="1715892"/>
            <a:ext cx="933649" cy="28320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437611" y="917612"/>
            <a:ext cx="706388" cy="6926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08" y="1696256"/>
            <a:ext cx="1144488" cy="2288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46</Words>
  <Application>Microsoft Office PowerPoint</Application>
  <PresentationFormat>Předvádění na obrazovce (4:3)</PresentationFormat>
  <Paragraphs>52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190</cp:revision>
  <cp:lastPrinted>2016-05-31T13:00:02Z</cp:lastPrinted>
  <dcterms:created xsi:type="dcterms:W3CDTF">2015-07-16T11:02:07Z</dcterms:created>
  <dcterms:modified xsi:type="dcterms:W3CDTF">2023-08-29T13:33:37Z</dcterms:modified>
</cp:coreProperties>
</file>