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56" r:id="rId5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472C4"/>
    <a:srgbClr val="0E8FC5"/>
    <a:srgbClr val="0093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4667" autoAdjust="0"/>
  </p:normalViewPr>
  <p:slideViewPr>
    <p:cSldViewPr>
      <p:cViewPr varScale="1">
        <p:scale>
          <a:sx n="84" d="100"/>
          <a:sy n="84" d="100"/>
        </p:scale>
        <p:origin x="1426" y="77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29" tIns="45715" rIns="91429" bIns="45715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8056"/>
          </a:xfrm>
          <a:prstGeom prst="rect">
            <a:avLst/>
          </a:prstGeom>
        </p:spPr>
        <p:txBody>
          <a:bodyPr vert="horz" lIns="91429" tIns="45715" rIns="91429" bIns="45715" rtlCol="0"/>
          <a:lstStyle>
            <a:lvl1pPr algn="r">
              <a:defRPr sz="1200"/>
            </a:lvl1pPr>
          </a:lstStyle>
          <a:p>
            <a:fld id="{791B80A1-FDE9-416C-B9A8-2A1FE73A844A}" type="datetimeFigureOut">
              <a:rPr lang="cs-CZ" smtClean="0"/>
              <a:t>08.04.2024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9" tIns="45715" rIns="91429" bIns="45715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77195"/>
            <a:ext cx="5438140" cy="3908614"/>
          </a:xfrm>
          <a:prstGeom prst="rect">
            <a:avLst/>
          </a:prstGeom>
        </p:spPr>
        <p:txBody>
          <a:bodyPr vert="horz" lIns="91429" tIns="45715" rIns="91429" bIns="45715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5"/>
            <a:ext cx="2945659" cy="498055"/>
          </a:xfrm>
          <a:prstGeom prst="rect">
            <a:avLst/>
          </a:prstGeom>
        </p:spPr>
        <p:txBody>
          <a:bodyPr vert="horz" lIns="91429" tIns="45715" rIns="91429" bIns="45715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4" y="9428585"/>
            <a:ext cx="2945659" cy="498055"/>
          </a:xfrm>
          <a:prstGeom prst="rect">
            <a:avLst/>
          </a:prstGeom>
        </p:spPr>
        <p:txBody>
          <a:bodyPr vert="horz" lIns="91429" tIns="45715" rIns="91429" bIns="45715" rtlCol="0" anchor="b"/>
          <a:lstStyle>
            <a:lvl1pPr algn="r">
              <a:defRPr sz="1200"/>
            </a:lvl1pPr>
          </a:lstStyle>
          <a:p>
            <a:fld id="{F63C6288-EF84-456C-B7FC-4481D153D6E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380805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3C6288-EF84-456C-B7FC-4481D153D6E9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047773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08.04.2024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885457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08.04.2024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0163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08.04.2024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51643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08.04.2024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473028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08.04.2024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9162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08.04.2024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4772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08.04.2024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503874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08.04.2024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36654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11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452320" y="6309320"/>
            <a:ext cx="1251348" cy="3865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Freeform 28"/>
          <p:cNvSpPr>
            <a:spLocks/>
          </p:cNvSpPr>
          <p:nvPr userDrawn="1"/>
        </p:nvSpPr>
        <p:spPr bwMode="auto">
          <a:xfrm flipH="1" flipV="1">
            <a:off x="0" y="6211575"/>
            <a:ext cx="6984776" cy="646425"/>
          </a:xfrm>
          <a:custGeom>
            <a:avLst/>
            <a:gdLst>
              <a:gd name="connsiteX0" fmla="*/ 0 w 8915400"/>
              <a:gd name="connsiteY0" fmla="*/ 0 h 1026989"/>
              <a:gd name="connsiteX1" fmla="*/ 311567 w 8915400"/>
              <a:gd name="connsiteY1" fmla="*/ 0 h 1026989"/>
              <a:gd name="connsiteX2" fmla="*/ 8609192 w 8915400"/>
              <a:gd name="connsiteY2" fmla="*/ 0 h 1026989"/>
              <a:gd name="connsiteX3" fmla="*/ 8892102 w 8915400"/>
              <a:gd name="connsiteY3" fmla="*/ 281709 h 1026989"/>
              <a:gd name="connsiteX4" fmla="*/ 8915400 w 8915400"/>
              <a:gd name="connsiteY4" fmla="*/ 313802 h 1026989"/>
              <a:gd name="connsiteX5" fmla="*/ 8892102 w 8915400"/>
              <a:gd name="connsiteY5" fmla="*/ 345896 h 1026989"/>
              <a:gd name="connsiteX6" fmla="*/ 8203133 w 8915400"/>
              <a:gd name="connsiteY6" fmla="*/ 1012725 h 1026989"/>
              <a:gd name="connsiteX7" fmla="*/ 8196476 w 8915400"/>
              <a:gd name="connsiteY7" fmla="*/ 1016291 h 1026989"/>
              <a:gd name="connsiteX8" fmla="*/ 8173178 w 8915400"/>
              <a:gd name="connsiteY8" fmla="*/ 1026989 h 1026989"/>
              <a:gd name="connsiteX9" fmla="*/ 686871 w 8915400"/>
              <a:gd name="connsiteY9" fmla="*/ 1026989 h 1026989"/>
              <a:gd name="connsiteX10" fmla="*/ 0 w 8915400"/>
              <a:gd name="connsiteY10" fmla="*/ 1026989 h 102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8915400" h="1026989">
                <a:moveTo>
                  <a:pt x="0" y="0"/>
                </a:moveTo>
                <a:lnTo>
                  <a:pt x="311567" y="0"/>
                </a:lnTo>
                <a:cubicBezTo>
                  <a:pt x="1814549" y="0"/>
                  <a:pt x="4345887" y="0"/>
                  <a:pt x="8609192" y="0"/>
                </a:cubicBezTo>
                <a:cubicBezTo>
                  <a:pt x="8609192" y="0"/>
                  <a:pt x="8609192" y="0"/>
                  <a:pt x="8892102" y="281709"/>
                </a:cubicBezTo>
                <a:cubicBezTo>
                  <a:pt x="8892102" y="281709"/>
                  <a:pt x="8915400" y="299539"/>
                  <a:pt x="8915400" y="313802"/>
                </a:cubicBezTo>
                <a:cubicBezTo>
                  <a:pt x="8915400" y="328066"/>
                  <a:pt x="8892102" y="345896"/>
                  <a:pt x="8892102" y="345896"/>
                </a:cubicBezTo>
                <a:cubicBezTo>
                  <a:pt x="8892102" y="345896"/>
                  <a:pt x="8892102" y="345896"/>
                  <a:pt x="8203133" y="1012725"/>
                </a:cubicBezTo>
                <a:cubicBezTo>
                  <a:pt x="8203133" y="1012725"/>
                  <a:pt x="8206461" y="1009159"/>
                  <a:pt x="8196476" y="1016291"/>
                </a:cubicBezTo>
                <a:cubicBezTo>
                  <a:pt x="8186491" y="1026989"/>
                  <a:pt x="8173178" y="1026989"/>
                  <a:pt x="8173178" y="1026989"/>
                </a:cubicBezTo>
                <a:cubicBezTo>
                  <a:pt x="8173178" y="1026989"/>
                  <a:pt x="8173178" y="1026989"/>
                  <a:pt x="686871" y="1026989"/>
                </a:cubicBezTo>
                <a:lnTo>
                  <a:pt x="0" y="1026989"/>
                </a:lnTo>
                <a:close/>
              </a:path>
            </a:pathLst>
          </a:custGeom>
          <a:solidFill>
            <a:srgbClr val="015AAA"/>
          </a:solidFill>
          <a:ln>
            <a:noFill/>
          </a:ln>
          <a:scene3d>
            <a:camera prst="orthographicFront">
              <a:rot lat="0" lon="10800000" rev="0"/>
            </a:camera>
            <a:lightRig rig="threePt" dir="t"/>
          </a:scene3d>
        </p:spPr>
        <p:txBody>
          <a:bodyPr vert="horz" wrap="square" lIns="86818" tIns="43409" rIns="86818" bIns="43409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sz="1709">
              <a:solidFill>
                <a:prstClr val="black"/>
              </a:solidFill>
            </a:endParaRPr>
          </a:p>
        </p:txBody>
      </p:sp>
      <p:sp>
        <p:nvSpPr>
          <p:cNvPr id="12" name="Freeform 9">
            <a:extLst>
              <a:ext uri="{FF2B5EF4-FFF2-40B4-BE49-F238E27FC236}">
                <a16:creationId xmlns:a16="http://schemas.microsoft.com/office/drawing/2014/main" xmlns="" id="{9CBF3D83-6329-4114-881B-C48C9E2EDB1D}"/>
              </a:ext>
            </a:extLst>
          </p:cNvPr>
          <p:cNvSpPr>
            <a:spLocks/>
          </p:cNvSpPr>
          <p:nvPr userDrawn="1"/>
        </p:nvSpPr>
        <p:spPr bwMode="auto">
          <a:xfrm rot="5400000">
            <a:off x="-98852" y="98850"/>
            <a:ext cx="519832" cy="322129"/>
          </a:xfrm>
          <a:custGeom>
            <a:avLst/>
            <a:gdLst>
              <a:gd name="T0" fmla="*/ 397 w 524"/>
              <a:gd name="T1" fmla="*/ 0 h 398"/>
              <a:gd name="T2" fmla="*/ 0 w 524"/>
              <a:gd name="T3" fmla="*/ 398 h 398"/>
              <a:gd name="T4" fmla="*/ 524 w 524"/>
              <a:gd name="T5" fmla="*/ 398 h 398"/>
              <a:gd name="T6" fmla="*/ 524 w 524"/>
              <a:gd name="T7" fmla="*/ 130 h 398"/>
              <a:gd name="T8" fmla="*/ 397 w 524"/>
              <a:gd name="T9" fmla="*/ 0 h 3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24" h="398">
                <a:moveTo>
                  <a:pt x="397" y="0"/>
                </a:moveTo>
                <a:lnTo>
                  <a:pt x="0" y="398"/>
                </a:lnTo>
                <a:lnTo>
                  <a:pt x="524" y="398"/>
                </a:lnTo>
                <a:lnTo>
                  <a:pt x="524" y="130"/>
                </a:lnTo>
                <a:lnTo>
                  <a:pt x="397" y="0"/>
                </a:lnTo>
                <a:close/>
              </a:path>
            </a:pathLst>
          </a:custGeom>
          <a:solidFill>
            <a:srgbClr val="015AAA"/>
          </a:solidFill>
          <a:ln>
            <a:noFill/>
          </a:ln>
          <a:scene3d>
            <a:camera prst="orthographicFront">
              <a:rot lat="0" lon="10800000" rev="0"/>
            </a:camera>
            <a:lightRig rig="threePt" dir="t"/>
          </a:scene3d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5114" tIns="32557" rIns="65114" bIns="32557" numCol="1" anchor="t" anchorCtr="0" compatLnSpc="1">
            <a:prstTxWarp prst="textNoShape">
              <a:avLst/>
            </a:prstTxWarp>
          </a:bodyPr>
          <a:lstStyle/>
          <a:p>
            <a:endParaRPr lang="en-US" sz="1350">
              <a:solidFill>
                <a:prstClr val="black"/>
              </a:solidFill>
            </a:endParaRPr>
          </a:p>
        </p:txBody>
      </p:sp>
      <p:cxnSp>
        <p:nvCxnSpPr>
          <p:cNvPr id="14" name="Přímá spojnice 13"/>
          <p:cNvCxnSpPr/>
          <p:nvPr userDrawn="1"/>
        </p:nvCxnSpPr>
        <p:spPr>
          <a:xfrm>
            <a:off x="0" y="908720"/>
            <a:ext cx="7147240" cy="0"/>
          </a:xfrm>
          <a:prstGeom prst="line">
            <a:avLst/>
          </a:prstGeom>
          <a:ln w="19050">
            <a:solidFill>
              <a:srgbClr val="4472C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8826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08.04.2024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90915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08.04.2024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96208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435264-EE75-400C-80BE-5E821CD423B8}" type="datetimeFigureOut">
              <a:rPr lang="cs-CZ" smtClean="0"/>
              <a:t>08.04.2024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47510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12" Type="http://schemas.openxmlformats.org/officeDocument/2006/relationships/image" Target="../media/image1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11" Type="http://schemas.openxmlformats.org/officeDocument/2006/relationships/image" Target="../media/image10.jpeg"/><Relationship Id="rId5" Type="http://schemas.openxmlformats.org/officeDocument/2006/relationships/image" Target="../media/image4.emf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Zástupný symbol pro text 3"/>
          <p:cNvSpPr txBox="1">
            <a:spLocks/>
          </p:cNvSpPr>
          <p:nvPr/>
        </p:nvSpPr>
        <p:spPr>
          <a:xfrm>
            <a:off x="179512" y="44624"/>
            <a:ext cx="8962920" cy="864443"/>
          </a:xfrm>
          <a:prstGeom prst="rect">
            <a:avLst/>
          </a:prstGeom>
        </p:spPr>
        <p:txBody>
          <a:bodyPr anchor="t"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2400" b="1" dirty="0" smtClean="0">
                <a:solidFill>
                  <a:srgbClr val="4472C4"/>
                </a:solidFill>
                <a:latin typeface="Arial" charset="0"/>
              </a:rPr>
              <a:t>HW100-BD14397U1S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cs-CZ" altLang="cs-CZ" sz="1400" dirty="0" smtClean="0">
                <a:solidFill>
                  <a:prstClr val="black"/>
                </a:solidFill>
                <a:latin typeface="Arial" charset="0"/>
              </a:rPr>
              <a:t>Předem </a:t>
            </a:r>
            <a:r>
              <a:rPr lang="cs-CZ" altLang="cs-CZ" sz="1400" dirty="0">
                <a:solidFill>
                  <a:prstClr val="black"/>
                </a:solidFill>
                <a:latin typeface="Arial" charset="0"/>
              </a:rPr>
              <a:t>plněná automatická pračka </a:t>
            </a:r>
            <a:r>
              <a:rPr lang="cs-CZ" altLang="cs-CZ" sz="1400" dirty="0" smtClean="0">
                <a:solidFill>
                  <a:srgbClr val="4472C4"/>
                </a:solidFill>
                <a:latin typeface="Arial" charset="0"/>
              </a:rPr>
              <a:t>X - SERIES 11</a:t>
            </a:r>
            <a:endParaRPr lang="cs-CZ" altLang="cs-CZ" sz="1400" dirty="0">
              <a:solidFill>
                <a:srgbClr val="4472C4"/>
              </a:solidFill>
              <a:latin typeface="Arial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cs-CZ" altLang="cs-CZ" sz="1200" dirty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Wifi, Direct Motion motor, Automatický dávkovač pracího prostředku a aviváže, ABT, </a:t>
            </a:r>
            <a:r>
              <a:rPr lang="cs-CZ" altLang="cs-CZ" sz="1200" dirty="0" smtClean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Refresh, Ultra Fresh, CZ a SK displej, A-20%</a:t>
            </a:r>
            <a:endParaRPr lang="cs-CZ" altLang="cs-CZ" sz="12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</a:endParaRPr>
          </a:p>
        </p:txBody>
      </p:sp>
      <p:cxnSp>
        <p:nvCxnSpPr>
          <p:cNvPr id="33" name="Straight Connector 32"/>
          <p:cNvCxnSpPr/>
          <p:nvPr/>
        </p:nvCxnSpPr>
        <p:spPr>
          <a:xfrm>
            <a:off x="4067944" y="980728"/>
            <a:ext cx="0" cy="511200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4" name="Zástupný symbol pro text 3"/>
          <p:cNvSpPr txBox="1">
            <a:spLocks/>
          </p:cNvSpPr>
          <p:nvPr/>
        </p:nvSpPr>
        <p:spPr>
          <a:xfrm>
            <a:off x="-29953" y="909067"/>
            <a:ext cx="4143312" cy="5760640"/>
          </a:xfrm>
          <a:prstGeom prst="rect">
            <a:avLst/>
          </a:prstGeom>
        </p:spPr>
        <p:txBody>
          <a:bodyPr anchor="t"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ct val="0"/>
              </a:spcBef>
              <a:buNone/>
            </a:pPr>
            <a:r>
              <a:rPr lang="cs-CZ" altLang="cs-CZ" sz="800" b="1" dirty="0">
                <a:latin typeface="Arial" charset="0"/>
              </a:rPr>
              <a:t>Hlavní vlastnosti </a:t>
            </a:r>
            <a:r>
              <a:rPr lang="cs-CZ" altLang="cs-CZ" sz="8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Nařízení v přenesené pravomoci: (EU) 2019/2014)</a:t>
            </a:r>
            <a:endParaRPr lang="cs-CZ" altLang="cs-CZ" sz="800" b="1" dirty="0">
              <a:latin typeface="Arial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>
                <a:latin typeface="Arial" charset="0"/>
              </a:rPr>
              <a:t>Třída energetické účinnosti		A</a:t>
            </a:r>
          </a:p>
          <a:p>
            <a:pPr marL="0" indent="0">
              <a:spcBef>
                <a:spcPct val="0"/>
              </a:spcBef>
              <a:buNone/>
            </a:pPr>
            <a:r>
              <a:rPr lang="cs-CZ" altLang="cs-CZ" sz="800" b="1" dirty="0">
                <a:solidFill>
                  <a:prstClr val="black"/>
                </a:solidFill>
                <a:latin typeface="Arial" charset="0"/>
              </a:rPr>
              <a:t>Marketingové označení en.  účinnosti: o </a:t>
            </a:r>
            <a:r>
              <a:rPr lang="cs-CZ" altLang="cs-CZ" sz="800" b="1" dirty="0" smtClean="0">
                <a:solidFill>
                  <a:prstClr val="black"/>
                </a:solidFill>
                <a:latin typeface="Arial" charset="0"/>
              </a:rPr>
              <a:t>20 </a:t>
            </a:r>
            <a:r>
              <a:rPr lang="cs-CZ" altLang="cs-CZ" sz="800" b="1" dirty="0">
                <a:solidFill>
                  <a:prstClr val="black"/>
                </a:solidFill>
                <a:latin typeface="Arial" charset="0"/>
              </a:rPr>
              <a:t>% úspornější než třída A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>
                <a:latin typeface="Arial" charset="0"/>
              </a:rPr>
              <a:t>Jmenovitá kapacita (kg)		</a:t>
            </a:r>
            <a:r>
              <a:rPr lang="cs-CZ" altLang="cs-CZ" sz="800" dirty="0" smtClean="0">
                <a:latin typeface="Arial" charset="0"/>
              </a:rPr>
              <a:t>10</a:t>
            </a:r>
            <a:endParaRPr lang="cs-CZ" altLang="cs-CZ" sz="800" dirty="0">
              <a:latin typeface="Arial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>
                <a:latin typeface="Arial" charset="0"/>
              </a:rPr>
              <a:t>Spotřeba energie na 1 cyklus programu Eco 40-60 (kWh) 	</a:t>
            </a:r>
            <a:r>
              <a:rPr lang="cs-CZ" altLang="cs-CZ" sz="800" dirty="0" smtClean="0">
                <a:latin typeface="Arial" charset="0"/>
              </a:rPr>
              <a:t>0,324</a:t>
            </a:r>
            <a:endParaRPr lang="cs-CZ" altLang="cs-CZ" sz="800" dirty="0">
              <a:latin typeface="Arial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>
                <a:latin typeface="Arial" charset="0"/>
              </a:rPr>
              <a:t>Spotřeba energie na 100 cyklů programu Eco 40-60 (kWh)	</a:t>
            </a:r>
            <a:r>
              <a:rPr lang="cs-CZ" altLang="cs-CZ" sz="800" dirty="0" smtClean="0">
                <a:latin typeface="Arial" charset="0"/>
              </a:rPr>
              <a:t>41</a:t>
            </a:r>
            <a:endParaRPr lang="cs-CZ" altLang="cs-CZ" sz="800" dirty="0">
              <a:latin typeface="Arial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>
                <a:latin typeface="Arial" charset="0"/>
              </a:rPr>
              <a:t>Spotřeba vody na 1 cyklus v programu Eco 40-60 (l) 	</a:t>
            </a:r>
            <a:r>
              <a:rPr lang="cs-CZ" altLang="cs-CZ" sz="800" dirty="0" smtClean="0">
                <a:latin typeface="Arial" charset="0"/>
              </a:rPr>
              <a:t>48</a:t>
            </a:r>
            <a:endParaRPr lang="cs-CZ" altLang="cs-CZ" sz="800" dirty="0">
              <a:latin typeface="Arial" charset="0"/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cs-CZ" altLang="cs-CZ" sz="800" dirty="0">
                <a:latin typeface="Arial" charset="0"/>
              </a:rPr>
              <a:t>Otáčky při odstřeďování (</a:t>
            </a:r>
            <a:r>
              <a:rPr lang="cs-CZ" altLang="cs-CZ" sz="800" dirty="0" err="1">
                <a:latin typeface="Arial" charset="0"/>
              </a:rPr>
              <a:t>ot</a:t>
            </a:r>
            <a:r>
              <a:rPr lang="cs-CZ" altLang="cs-CZ" sz="800" dirty="0">
                <a:latin typeface="Arial" charset="0"/>
              </a:rPr>
              <a:t>./min)		1330</a:t>
            </a:r>
          </a:p>
          <a:p>
            <a:pPr marL="0" indent="0">
              <a:spcBef>
                <a:spcPct val="0"/>
              </a:spcBef>
              <a:buNone/>
            </a:pPr>
            <a:r>
              <a:rPr lang="cs-CZ" altLang="cs-CZ" sz="800" dirty="0">
                <a:latin typeface="Arial" charset="0"/>
              </a:rPr>
              <a:t>Třída účinnosti sušení odstřeďováním		B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>
                <a:latin typeface="Arial" charset="0"/>
              </a:rPr>
              <a:t>Trvání programu Eco 40-60 (h:min)		3:58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>
                <a:latin typeface="Arial" charset="0"/>
              </a:rPr>
              <a:t>Úroveň emisí hluku ve fázi odstřeďování (dB(A) re 1 pW) 	</a:t>
            </a:r>
            <a:r>
              <a:rPr lang="cs-CZ" altLang="cs-CZ" sz="800" dirty="0" smtClean="0">
                <a:latin typeface="Arial" charset="0"/>
              </a:rPr>
              <a:t>68</a:t>
            </a:r>
            <a:endParaRPr lang="cs-CZ" altLang="cs-CZ" sz="800" dirty="0">
              <a:latin typeface="Arial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>
                <a:latin typeface="Arial" charset="0"/>
              </a:rPr>
              <a:t>Emisní třída hluku šířeného vzduchem při odstřeďování	A</a:t>
            </a:r>
          </a:p>
          <a:p>
            <a:pPr marL="0" indent="0">
              <a:buNone/>
            </a:pPr>
            <a:r>
              <a:rPr lang="cs-CZ" sz="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Technologie</a:t>
            </a:r>
            <a:endParaRPr lang="cs-CZ" sz="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</a:pPr>
            <a:r>
              <a:rPr lang="cs-CZ" altLang="cs-CZ" sz="800" b="1" dirty="0">
                <a:latin typeface="Arial" panose="020B0604020202020204" pitchFamily="34" charset="0"/>
              </a:rPr>
              <a:t>Wifi + Bluetooth připojení </a:t>
            </a:r>
            <a:r>
              <a:rPr lang="cs-CZ" altLang="cs-CZ" sz="800" dirty="0">
                <a:latin typeface="Arial" panose="020B0604020202020204" pitchFamily="34" charset="0"/>
              </a:rPr>
              <a:t>-  možnost bezdotykového připojení k Wifi a ovládání pračky přes aplikaci hOn s více než 60 dalšími programy a funkcemi</a:t>
            </a:r>
          </a:p>
          <a:p>
            <a:pPr>
              <a:spcBef>
                <a:spcPct val="0"/>
              </a:spcBef>
            </a:pPr>
            <a:r>
              <a:rPr lang="cs-CZ" altLang="cs-CZ" sz="800" b="1" dirty="0">
                <a:latin typeface="Arial" panose="020B0604020202020204" pitchFamily="34" charset="0"/>
              </a:rPr>
              <a:t>Aplikace hOn navrhne nejlepší program pro péči o vaše oděvy</a:t>
            </a:r>
          </a:p>
          <a:p>
            <a:pPr>
              <a:spcBef>
                <a:spcPct val="0"/>
              </a:spcBef>
            </a:pPr>
            <a:r>
              <a:rPr lang="cs-CZ" altLang="cs-CZ" sz="800" b="1" dirty="0">
                <a:latin typeface="Arial" panose="020B0604020202020204" pitchFamily="34" charset="0"/>
              </a:rPr>
              <a:t>Kompatibilní s hlasovými aplikacemi Alexa (Amazon) a Google (v ENG)</a:t>
            </a:r>
          </a:p>
          <a:p>
            <a:r>
              <a:rPr lang="cs-CZ" sz="800" b="1" dirty="0">
                <a:latin typeface="Arial" panose="020B0604020202020204" pitchFamily="34" charset="0"/>
                <a:cs typeface="Arial" panose="020B0604020202020204" pitchFamily="34" charset="0"/>
              </a:rPr>
              <a:t>Direct Motion Motor – motor umístěný přímo na bubnu bez použití řemenu, tichý chod pouhých </a:t>
            </a:r>
            <a:r>
              <a:rPr lang="cs-CZ" sz="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68 </a:t>
            </a:r>
            <a:r>
              <a:rPr lang="cs-CZ" sz="800" b="1" dirty="0">
                <a:latin typeface="Arial" panose="020B0604020202020204" pitchFamily="34" charset="0"/>
                <a:cs typeface="Arial" panose="020B0604020202020204" pitchFamily="34" charset="0"/>
              </a:rPr>
              <a:t>dB(A) při odstřeďování</a:t>
            </a:r>
          </a:p>
          <a:p>
            <a:r>
              <a:rPr lang="cs-CZ" sz="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Smart </a:t>
            </a:r>
            <a:r>
              <a:rPr lang="cs-CZ" sz="800" b="1" dirty="0">
                <a:latin typeface="Arial" panose="020B0604020202020204" pitchFamily="34" charset="0"/>
                <a:cs typeface="Arial" panose="020B0604020202020204" pitchFamily="34" charset="0"/>
              </a:rPr>
              <a:t>Dosing – auto dávkovač pracího prostředku a aviváže na 20 cyklů</a:t>
            </a:r>
          </a:p>
          <a:p>
            <a:r>
              <a:rPr lang="cs-CZ" sz="800" b="1" dirty="0">
                <a:latin typeface="Arial" panose="020B0604020202020204" pitchFamily="34" charset="0"/>
                <a:cs typeface="Arial" panose="020B0604020202020204" pitchFamily="34" charset="0"/>
              </a:rPr>
              <a:t>ABT – antibakt. ošetření zásuvky na detergent a gumového těsnění dvířek</a:t>
            </a:r>
          </a:p>
          <a:p>
            <a:r>
              <a:rPr lang="cs-CZ" sz="800" b="1" dirty="0" err="1">
                <a:latin typeface="Arial" panose="020B0604020202020204" pitchFamily="34" charset="0"/>
                <a:cs typeface="Arial" panose="020B0604020202020204" pitchFamily="34" charset="0"/>
              </a:rPr>
              <a:t>DualSpray</a:t>
            </a:r>
            <a:r>
              <a:rPr lang="cs-CZ" sz="800" b="1" dirty="0">
                <a:latin typeface="Arial" panose="020B0604020202020204" pitchFamily="34" charset="0"/>
                <a:cs typeface="Arial" panose="020B0604020202020204" pitchFamily="34" charset="0"/>
              </a:rPr>
              <a:t> – systém údržby těsnění a vnitřního skla dveří pomocí 2 trysek</a:t>
            </a:r>
          </a:p>
          <a:p>
            <a:r>
              <a:rPr lang="cs-CZ" sz="800" b="1" dirty="0">
                <a:latin typeface="Arial" panose="020B0604020202020204" pitchFamily="34" charset="0"/>
                <a:cs typeface="Arial" panose="020B0604020202020204" pitchFamily="34" charset="0"/>
              </a:rPr>
              <a:t>PillowDrum – šetrný buben s polštářkovými </a:t>
            </a:r>
            <a:r>
              <a:rPr lang="cs-CZ" sz="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výstupky</a:t>
            </a:r>
            <a:endParaRPr lang="cs-CZ" sz="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800" b="1" dirty="0">
                <a:latin typeface="Arial" panose="020B0604020202020204" pitchFamily="34" charset="0"/>
                <a:cs typeface="Arial" panose="020B0604020202020204" pitchFamily="34" charset="0"/>
              </a:rPr>
              <a:t>i-</a:t>
            </a:r>
            <a:r>
              <a:rPr lang="cs-CZ" sz="800" b="1" dirty="0" err="1">
                <a:latin typeface="Arial" panose="020B0604020202020204" pitchFamily="34" charset="0"/>
                <a:cs typeface="Arial" panose="020B0604020202020204" pitchFamily="34" charset="0"/>
              </a:rPr>
              <a:t>time</a:t>
            </a:r>
            <a:r>
              <a:rPr lang="cs-CZ" sz="800" b="1" dirty="0">
                <a:latin typeface="Arial" panose="020B0604020202020204" pitchFamily="34" charset="0"/>
                <a:cs typeface="Arial" panose="020B0604020202020204" pitchFamily="34" charset="0"/>
              </a:rPr>
              <a:t> – regulace doby praní dle potřeby</a:t>
            </a:r>
          </a:p>
          <a:p>
            <a:r>
              <a:rPr lang="cs-CZ" sz="800" b="1" dirty="0">
                <a:latin typeface="Arial" panose="020B0604020202020204" pitchFamily="34" charset="0"/>
                <a:cs typeface="Arial" panose="020B0604020202020204" pitchFamily="34" charset="0"/>
              </a:rPr>
              <a:t>Program „Refresh“- Osvěžení - vytváří jemnou a teplou vodní mlhu, která proniká do vláken; zbavuje zápachu, desinfikuje a sterilizuje prádlo</a:t>
            </a:r>
          </a:p>
          <a:p>
            <a:r>
              <a:rPr lang="cs-CZ" sz="800" b="1" dirty="0" smtClean="0">
                <a:latin typeface="Arial" charset="0"/>
                <a:cs typeface="Arial" panose="020B0604020202020204" pitchFamily="34" charset="0"/>
              </a:rPr>
              <a:t>Ultra Fresh </a:t>
            </a:r>
            <a:r>
              <a:rPr lang="cs-CZ" sz="800" b="1" dirty="0">
                <a:latin typeface="Arial" charset="0"/>
                <a:cs typeface="Arial" panose="020B0604020202020204" pitchFamily="34" charset="0"/>
              </a:rPr>
              <a:t>- po skončení programu se spustí funkce čerstvého </a:t>
            </a:r>
            <a:r>
              <a:rPr lang="cs-CZ" sz="800" b="1" dirty="0" smtClean="0">
                <a:latin typeface="Arial" charset="0"/>
                <a:cs typeface="Arial" panose="020B0604020202020204" pitchFamily="34" charset="0"/>
              </a:rPr>
              <a:t>vzduchu pro zamezení zápachu a tvorby plísní a bakterií</a:t>
            </a:r>
          </a:p>
          <a:p>
            <a:pPr marL="0" indent="0">
              <a:buNone/>
            </a:pPr>
            <a:endParaRPr lang="cs-CZ" sz="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Programy </a:t>
            </a:r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pPr marL="0" indent="0">
              <a:buNone/>
            </a:pPr>
            <a:r>
              <a:rPr lang="cs-CZ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16 </a:t>
            </a:r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programů + </a:t>
            </a:r>
            <a:r>
              <a:rPr lang="cs-CZ" sz="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WifI</a:t>
            </a:r>
            <a:r>
              <a:rPr lang="cs-CZ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: Eco 40-60, Smart AI, Košile, Bavlna, Syntetika, Jemné, Dětské, Antialergenní, Rychlý 15‘, Vlna, Odstřeďování, </a:t>
            </a:r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Bavlna 20°C, </a:t>
            </a:r>
            <a:r>
              <a:rPr lang="cs-CZ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Mix, Přikrývky, Samočistění, Ultra Fresh</a:t>
            </a:r>
          </a:p>
          <a:p>
            <a:pPr marL="0" indent="0">
              <a:buNone/>
            </a:pPr>
            <a:r>
              <a:rPr lang="cs-CZ" sz="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Funkce</a:t>
            </a:r>
            <a:endParaRPr lang="cs-CZ" sz="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Ultra Fresh, Refresh, Automatické dávkování detergentu a aviváže, i-</a:t>
            </a:r>
            <a:r>
              <a:rPr lang="cs-CZ" sz="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time</a:t>
            </a:r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Wifi, Teplota, Otáčky, Počet máchání, Odložený start, Odstraňování </a:t>
            </a:r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skvrn </a:t>
            </a:r>
            <a:r>
              <a:rPr lang="cs-CZ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(12 </a:t>
            </a:r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druhů), </a:t>
            </a:r>
            <a:r>
              <a:rPr lang="cs-CZ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Zablokování tlačítek</a:t>
            </a:r>
            <a:endParaRPr lang="cs-CZ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Bezpečnost</a:t>
            </a:r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pPr marL="0" indent="0">
              <a:buNone/>
            </a:pPr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Bezpečnostní zámek dveří; Ochrana proti úniku vody - plovák na dně detekuje únik</a:t>
            </a:r>
          </a:p>
          <a:p>
            <a:pPr marL="0" indent="0">
              <a:buNone/>
            </a:pPr>
            <a:endParaRPr lang="cs-CZ" sz="80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Konstrukce</a:t>
            </a:r>
            <a:endParaRPr lang="cs-CZ" sz="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Digitální dotykový </a:t>
            </a:r>
            <a:r>
              <a:rPr lang="cs-CZ" sz="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displej v CZ i SK jazyce</a:t>
            </a:r>
          </a:p>
          <a:p>
            <a:pPr marL="0" indent="0">
              <a:buNone/>
            </a:pPr>
            <a:r>
              <a:rPr lang="cs-CZ" sz="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Direct </a:t>
            </a:r>
            <a:r>
              <a:rPr lang="cs-CZ" sz="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Motion </a:t>
            </a:r>
            <a:r>
              <a:rPr lang="cs-CZ" sz="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motor </a:t>
            </a:r>
            <a:endParaRPr lang="cs-CZ" sz="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Objem bubnu 66 l; </a:t>
            </a:r>
            <a:r>
              <a:rPr lang="cs-CZ" sz="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Plnicí tvor  36 cm; Materiál </a:t>
            </a:r>
            <a:r>
              <a:rPr lang="cs-CZ" sz="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bubnu Nerez/ vany Silitech</a:t>
            </a:r>
          </a:p>
          <a:p>
            <a:pPr marL="0" indent="0">
              <a:buNone/>
            </a:pPr>
            <a:endParaRPr lang="cs-CZ" sz="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5" name="Straight Connector 34"/>
          <p:cNvCxnSpPr/>
          <p:nvPr/>
        </p:nvCxnSpPr>
        <p:spPr>
          <a:xfrm>
            <a:off x="5724128" y="980728"/>
            <a:ext cx="0" cy="511200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" name="Obdélník 18"/>
          <p:cNvSpPr/>
          <p:nvPr/>
        </p:nvSpPr>
        <p:spPr>
          <a:xfrm>
            <a:off x="5758056" y="5013176"/>
            <a:ext cx="338437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0"/>
              </a:spcBef>
            </a:pPr>
            <a:r>
              <a:rPr lang="cs-CZ" altLang="cs-CZ" sz="800" b="1" dirty="0">
                <a:solidFill>
                  <a:prstClr val="black"/>
                </a:solidFill>
                <a:latin typeface="Arial" charset="0"/>
              </a:rPr>
              <a:t>Logistická data</a:t>
            </a:r>
          </a:p>
          <a:p>
            <a:pPr lvl="0"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charset="0"/>
              </a:rPr>
              <a:t>Kód		</a:t>
            </a:r>
            <a:r>
              <a:rPr lang="cs-CZ" altLang="cs-CZ" sz="800" dirty="0" smtClean="0">
                <a:solidFill>
                  <a:prstClr val="black"/>
                </a:solidFill>
                <a:latin typeface="Arial" charset="0"/>
              </a:rPr>
              <a:t>31019798</a:t>
            </a:r>
          </a:p>
          <a:p>
            <a:pPr lvl="0">
              <a:spcBef>
                <a:spcPct val="0"/>
              </a:spcBef>
            </a:pPr>
            <a:r>
              <a:rPr lang="cs-CZ" altLang="cs-CZ" sz="800" dirty="0" smtClean="0">
                <a:solidFill>
                  <a:prstClr val="black"/>
                </a:solidFill>
                <a:latin typeface="Arial" charset="0"/>
              </a:rPr>
              <a:t>EAN</a:t>
            </a:r>
            <a:r>
              <a:rPr lang="cs-CZ" altLang="cs-CZ" sz="800" dirty="0">
                <a:solidFill>
                  <a:prstClr val="black"/>
                </a:solidFill>
                <a:latin typeface="Arial" charset="0"/>
              </a:rPr>
              <a:t>		</a:t>
            </a:r>
            <a:r>
              <a:rPr lang="cs-CZ" altLang="cs-CZ" sz="800" dirty="0" smtClean="0">
                <a:solidFill>
                  <a:prstClr val="black"/>
                </a:solidFill>
                <a:latin typeface="Arial" charset="0"/>
              </a:rPr>
              <a:t>6921081599570</a:t>
            </a:r>
          </a:p>
          <a:p>
            <a:pPr lvl="0">
              <a:spcBef>
                <a:spcPct val="0"/>
              </a:spcBef>
            </a:pPr>
            <a:r>
              <a:rPr lang="cs-CZ" altLang="cs-CZ" sz="800" dirty="0" smtClean="0">
                <a:solidFill>
                  <a:prstClr val="black"/>
                </a:solidFill>
                <a:latin typeface="Arial" charset="0"/>
              </a:rPr>
              <a:t>Barva		Bílá s černými dvířky a 		chromovanou hranou</a:t>
            </a:r>
          </a:p>
          <a:p>
            <a:pPr lvl="0">
              <a:spcBef>
                <a:spcPct val="0"/>
              </a:spcBef>
            </a:pP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Rozměry </a:t>
            </a:r>
            <a:r>
              <a:rPr lang="cs-CZ" altLang="cs-CZ" sz="800" dirty="0">
                <a:solidFill>
                  <a:prstClr val="black"/>
                </a:solidFill>
                <a:latin typeface="Arial" panose="020B0604020202020204" pitchFamily="34" charset="0"/>
              </a:rPr>
              <a:t>výrobku v x š x h (mm)	</a:t>
            </a: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850 </a:t>
            </a:r>
            <a:r>
              <a:rPr lang="cs-CZ" altLang="cs-CZ" sz="800" dirty="0">
                <a:solidFill>
                  <a:prstClr val="black"/>
                </a:solidFill>
                <a:latin typeface="Arial" panose="020B0604020202020204" pitchFamily="34" charset="0"/>
              </a:rPr>
              <a:t>x </a:t>
            </a: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600 </a:t>
            </a:r>
            <a:r>
              <a:rPr lang="cs-CZ" altLang="cs-CZ" sz="800" dirty="0">
                <a:solidFill>
                  <a:prstClr val="black"/>
                </a:solidFill>
                <a:latin typeface="Arial" panose="020B0604020202020204" pitchFamily="34" charset="0"/>
              </a:rPr>
              <a:t>x </a:t>
            </a: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610</a:t>
            </a:r>
            <a:endParaRPr lang="cs-CZ" altLang="cs-CZ" sz="800" b="1" dirty="0">
              <a:solidFill>
                <a:prstClr val="black"/>
              </a:solidFill>
              <a:latin typeface="Arial" charset="0"/>
            </a:endParaRPr>
          </a:p>
          <a:p>
            <a:pPr lvl="0"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panose="020B0604020202020204" pitchFamily="34" charset="0"/>
              </a:rPr>
              <a:t>Čistá váha výrobku (kg)	</a:t>
            </a: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77</a:t>
            </a:r>
          </a:p>
          <a:p>
            <a:pPr lvl="0">
              <a:spcBef>
                <a:spcPct val="0"/>
              </a:spcBef>
            </a:pP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8Rozměry balení v x š x h (mm)	880 x 653 x 646</a:t>
            </a:r>
            <a:endParaRPr lang="cs-CZ" altLang="cs-CZ" sz="800" dirty="0" smtClean="0">
              <a:solidFill>
                <a:prstClr val="black"/>
              </a:solidFill>
              <a:latin typeface="Arial" charset="0"/>
            </a:endParaRPr>
          </a:p>
          <a:p>
            <a:pPr lvl="0">
              <a:spcBef>
                <a:spcPct val="0"/>
              </a:spcBef>
            </a:pPr>
            <a:r>
              <a:rPr lang="cs-CZ" altLang="cs-CZ" sz="800" dirty="0" smtClean="0">
                <a:solidFill>
                  <a:prstClr val="black"/>
                </a:solidFill>
                <a:latin typeface="Arial" charset="0"/>
              </a:rPr>
              <a:t>Hmotnost s obalem (kg)	82</a:t>
            </a:r>
            <a:endParaRPr lang="cs-CZ" altLang="cs-CZ" sz="800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21" name="TextovéPole 20">
            <a:extLst>
              <a:ext uri="{FF2B5EF4-FFF2-40B4-BE49-F238E27FC236}">
                <a16:creationId xmlns:a16="http://schemas.microsoft.com/office/drawing/2014/main" xmlns="" id="{87E6A696-3B0E-4AB4-A886-45FE02A3E943}"/>
              </a:ext>
            </a:extLst>
          </p:cNvPr>
          <p:cNvSpPr txBox="1"/>
          <p:nvPr/>
        </p:nvSpPr>
        <p:spPr>
          <a:xfrm>
            <a:off x="5258163" y="90260"/>
            <a:ext cx="3885837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Parametry odpovídají Nařízení v přenesené pravomoci: (EU) 2019/2014</a:t>
            </a:r>
          </a:p>
          <a:p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Více informací o výrobku naleznete pod tímto QR kódem:</a:t>
            </a:r>
          </a:p>
        </p:txBody>
      </p:sp>
      <p:pic>
        <p:nvPicPr>
          <p:cNvPr id="39" name="Picture 2" descr="VÃ½sledek obrÃ¡zku pro alexa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023" t="7143" r="25978" b="7619"/>
          <a:stretch/>
        </p:blipFill>
        <p:spPr bwMode="auto">
          <a:xfrm>
            <a:off x="5901870" y="4202815"/>
            <a:ext cx="720000" cy="71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" name="Picture 8" descr="VÃ½sledek obrÃ¡zku pro google home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886" r="62359" b="14322"/>
          <a:stretch/>
        </p:blipFill>
        <p:spPr bwMode="auto">
          <a:xfrm>
            <a:off x="6675051" y="4272287"/>
            <a:ext cx="1008000" cy="6434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" name="TextovéPole 40"/>
          <p:cNvSpPr txBox="1"/>
          <p:nvPr/>
        </p:nvSpPr>
        <p:spPr>
          <a:xfrm>
            <a:off x="4854192" y="980728"/>
            <a:ext cx="86228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Wifi </a:t>
            </a:r>
          </a:p>
          <a:p>
            <a:r>
              <a:rPr lang="cs-CZ" sz="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+ Bluetooth </a:t>
            </a:r>
            <a:r>
              <a:rPr lang="cs-CZ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připojení s možností ovládání přes aplikaci hOn</a:t>
            </a:r>
          </a:p>
        </p:txBody>
      </p:sp>
      <p:sp>
        <p:nvSpPr>
          <p:cNvPr id="42" name="TextovéPole 41"/>
          <p:cNvSpPr txBox="1"/>
          <p:nvPr/>
        </p:nvSpPr>
        <p:spPr>
          <a:xfrm>
            <a:off x="4753190" y="5406315"/>
            <a:ext cx="9785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Odstraňování skvrn – </a:t>
            </a:r>
            <a:r>
              <a:rPr lang="cs-CZ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možnost výběru ze </a:t>
            </a:r>
            <a:r>
              <a:rPr lang="cs-CZ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 druhů </a:t>
            </a:r>
            <a:r>
              <a:rPr lang="cs-CZ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skvrn s přesným zacílením</a:t>
            </a:r>
          </a:p>
        </p:txBody>
      </p:sp>
      <p:sp>
        <p:nvSpPr>
          <p:cNvPr id="43" name="TextovéPole 42"/>
          <p:cNvSpPr txBox="1"/>
          <p:nvPr/>
        </p:nvSpPr>
        <p:spPr>
          <a:xfrm>
            <a:off x="4818737" y="4542219"/>
            <a:ext cx="89774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Direct Motion Motor</a:t>
            </a:r>
            <a:r>
              <a:rPr lang="cs-CZ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motor umístěný přímo na bubnu bez použití řemenu, tichý chod </a:t>
            </a:r>
          </a:p>
        </p:txBody>
      </p:sp>
      <p:sp>
        <p:nvSpPr>
          <p:cNvPr id="44" name="TextovéPole 43"/>
          <p:cNvSpPr txBox="1"/>
          <p:nvPr/>
        </p:nvSpPr>
        <p:spPr>
          <a:xfrm>
            <a:off x="4861347" y="3573016"/>
            <a:ext cx="926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Refresh </a:t>
            </a:r>
            <a:r>
              <a:rPr lang="cs-CZ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osvěží </a:t>
            </a:r>
            <a:r>
              <a:rPr lang="cs-CZ" sz="800" dirty="0">
                <a:latin typeface="Arial" charset="0"/>
                <a:cs typeface="Arial" panose="020B0604020202020204" pitchFamily="34" charset="0"/>
              </a:rPr>
              <a:t>oblečení a zbavuje zápachu, desinfikuje a sterilizuje</a:t>
            </a:r>
          </a:p>
        </p:txBody>
      </p:sp>
      <p:pic>
        <p:nvPicPr>
          <p:cNvPr id="46" name="Obrázek 45"/>
          <p:cNvPicPr>
            <a:picLocks noChangeAspect="1"/>
          </p:cNvPicPr>
          <p:nvPr/>
        </p:nvPicPr>
        <p:blipFill rotWithShape="1">
          <a:blip r:embed="rId5"/>
          <a:srcRect l="3022" t="8817" r="4558" b="5317"/>
          <a:stretch/>
        </p:blipFill>
        <p:spPr>
          <a:xfrm>
            <a:off x="4108297" y="961257"/>
            <a:ext cx="733246" cy="741873"/>
          </a:xfrm>
          <a:prstGeom prst="rect">
            <a:avLst/>
          </a:prstGeom>
        </p:spPr>
      </p:pic>
      <p:sp>
        <p:nvSpPr>
          <p:cNvPr id="48" name="TextovéPole 47"/>
          <p:cNvSpPr txBox="1"/>
          <p:nvPr/>
        </p:nvSpPr>
        <p:spPr>
          <a:xfrm>
            <a:off x="4879374" y="1816760"/>
            <a:ext cx="83710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800" b="1" dirty="0">
                <a:latin typeface="Arial" panose="020B0604020202020204" pitchFamily="34" charset="0"/>
                <a:cs typeface="Arial" panose="020B0604020202020204" pitchFamily="34" charset="0"/>
              </a:rPr>
              <a:t>Smart Dosing </a:t>
            </a:r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- automatický dávkovač pracího prostředku a aviváže na 20 cyklů</a:t>
            </a:r>
          </a:p>
        </p:txBody>
      </p:sp>
      <p:pic>
        <p:nvPicPr>
          <p:cNvPr id="51" name="Obrázek 5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8297" y="4620521"/>
            <a:ext cx="720000" cy="720000"/>
          </a:xfrm>
          <a:prstGeom prst="rect">
            <a:avLst/>
          </a:prstGeom>
        </p:spPr>
      </p:pic>
      <p:sp>
        <p:nvSpPr>
          <p:cNvPr id="53" name="TextovéPole 52"/>
          <p:cNvSpPr txBox="1"/>
          <p:nvPr/>
        </p:nvSpPr>
        <p:spPr>
          <a:xfrm>
            <a:off x="4886277" y="2877487"/>
            <a:ext cx="83710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800" b="1" dirty="0">
                <a:latin typeface="Arial" charset="0"/>
                <a:cs typeface="Arial" panose="020B0604020202020204" pitchFamily="34" charset="0"/>
              </a:rPr>
              <a:t>Ultra Fresh </a:t>
            </a:r>
            <a:r>
              <a:rPr lang="cs-CZ" sz="800" b="1" dirty="0" smtClean="0">
                <a:latin typeface="Arial" charset="0"/>
                <a:cs typeface="Arial" panose="020B0604020202020204" pitchFamily="34" charset="0"/>
              </a:rPr>
              <a:t>– </a:t>
            </a:r>
            <a:r>
              <a:rPr lang="cs-CZ" sz="800" dirty="0" smtClean="0">
                <a:latin typeface="Arial" charset="0"/>
                <a:cs typeface="Arial" panose="020B0604020202020204" pitchFamily="34" charset="0"/>
              </a:rPr>
              <a:t>proudění čerstvého vzduchu  na konci cyklu</a:t>
            </a:r>
            <a:endParaRPr lang="cs-CZ" sz="800" dirty="0">
              <a:latin typeface="Arial" charset="0"/>
              <a:cs typeface="Arial" panose="020B0604020202020204" pitchFamily="34" charset="0"/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3169" y="1936498"/>
            <a:ext cx="720000" cy="720000"/>
          </a:xfrm>
          <a:prstGeom prst="rect">
            <a:avLst/>
          </a:prstGeom>
        </p:spPr>
      </p:pic>
      <p:pic>
        <p:nvPicPr>
          <p:cNvPr id="8" name="Obrázek 7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0792" y="5361567"/>
            <a:ext cx="720000" cy="720000"/>
          </a:xfrm>
          <a:prstGeom prst="rect">
            <a:avLst/>
          </a:prstGeom>
        </p:spPr>
      </p:pic>
      <p:pic>
        <p:nvPicPr>
          <p:cNvPr id="11" name="Obrázek 10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3169" y="3756720"/>
            <a:ext cx="720000" cy="720000"/>
          </a:xfrm>
          <a:prstGeom prst="rect">
            <a:avLst/>
          </a:prstGeom>
        </p:spPr>
      </p:pic>
      <p:sp>
        <p:nvSpPr>
          <p:cNvPr id="36" name="Pětiúhelník 35"/>
          <p:cNvSpPr/>
          <p:nvPr/>
        </p:nvSpPr>
        <p:spPr>
          <a:xfrm>
            <a:off x="5887588" y="2078118"/>
            <a:ext cx="1617554" cy="360040"/>
          </a:xfrm>
          <a:prstGeom prst="homePlat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bg1"/>
                </a:solidFill>
              </a:rPr>
              <a:t>A-20 %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37" name="TextovéPole 36"/>
          <p:cNvSpPr txBox="1"/>
          <p:nvPr/>
        </p:nvSpPr>
        <p:spPr>
          <a:xfrm>
            <a:off x="5652120" y="1795784"/>
            <a:ext cx="345479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altLang="cs-CZ" sz="1000" b="1" dirty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Energetická </a:t>
            </a:r>
            <a:r>
              <a:rPr lang="cs-CZ" altLang="cs-CZ" sz="1000" b="1" dirty="0" smtClean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spotřeba praní o 20 % </a:t>
            </a:r>
            <a:r>
              <a:rPr lang="cs-CZ" altLang="cs-CZ" sz="1000" b="1" dirty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nižší než ve třídě </a:t>
            </a:r>
            <a:r>
              <a:rPr lang="cs-CZ" altLang="cs-CZ" sz="1000" b="1" dirty="0" smtClean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A</a:t>
            </a:r>
            <a:endParaRPr lang="cs-CZ" dirty="0"/>
          </a:p>
        </p:txBody>
      </p:sp>
      <p:pic>
        <p:nvPicPr>
          <p:cNvPr id="12" name="Obrázek 11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5473" y="2925024"/>
            <a:ext cx="720000" cy="720000"/>
          </a:xfrm>
          <a:prstGeom prst="rect">
            <a:avLst/>
          </a:prstGeom>
        </p:spPr>
      </p:pic>
      <p:pic>
        <p:nvPicPr>
          <p:cNvPr id="3" name="Obrázek 2"/>
          <p:cNvPicPr>
            <a:picLocks noChangeAspect="1"/>
          </p:cNvPicPr>
          <p:nvPr/>
        </p:nvPicPr>
        <p:blipFill rotWithShape="1"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551" t="6951" r="19551" b="6951"/>
          <a:stretch/>
        </p:blipFill>
        <p:spPr>
          <a:xfrm>
            <a:off x="5887755" y="2488467"/>
            <a:ext cx="1192809" cy="1686385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 rotWithShape="1"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400" b="89899"/>
          <a:stretch/>
        </p:blipFill>
        <p:spPr>
          <a:xfrm>
            <a:off x="8165842" y="920790"/>
            <a:ext cx="706388" cy="692696"/>
          </a:xfrm>
          <a:prstGeom prst="rect">
            <a:avLst/>
          </a:prstGeom>
        </p:spPr>
      </p:pic>
      <p:pic>
        <p:nvPicPr>
          <p:cNvPr id="9" name="Obrázek 8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5596" y="2151187"/>
            <a:ext cx="1195516" cy="2391032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87423397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C795BD839E46F24EB4770DF09025A07F" ma:contentTypeVersion="11" ma:contentTypeDescription="Vytvoří nový dokument" ma:contentTypeScope="" ma:versionID="899d58e324f7d2ad8dbbf30f92ba481f">
  <xsd:schema xmlns:xsd="http://www.w3.org/2001/XMLSchema" xmlns:xs="http://www.w3.org/2001/XMLSchema" xmlns:p="http://schemas.microsoft.com/office/2006/metadata/properties" xmlns:ns3="a09af93a-bc92-4cce-8ba3-c8fdbed82e22" xmlns:ns4="b4af0723-3826-4aee-ba08-906e8dce3040" targetNamespace="http://schemas.microsoft.com/office/2006/metadata/properties" ma:root="true" ma:fieldsID="8ecc31191407e2209a8b26e29ff69bbb" ns3:_="" ns4:_="">
    <xsd:import namespace="a09af93a-bc92-4cce-8ba3-c8fdbed82e22"/>
    <xsd:import namespace="b4af0723-3826-4aee-ba08-906e8dce3040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EventHashCode" minOccurs="0"/>
                <xsd:element ref="ns3:MediaServiceGenerationTi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09af93a-bc92-4cce-8ba3-c8fdbed82e2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2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4af0723-3826-4aee-ba08-906e8dce3040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Hodnota hash upozornění na sdílení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ADD55FB-A287-496D-995F-BEB9B7F5903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09af93a-bc92-4cce-8ba3-c8fdbed82e22"/>
    <ds:schemaRef ds:uri="b4af0723-3826-4aee-ba08-906e8dce304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71747CF-528E-4FB1-8821-D297DBD7BA7C}">
  <ds:schemaRefs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a09af93a-bc92-4cce-8ba3-c8fdbed82e22"/>
    <ds:schemaRef ds:uri="http://purl.org/dc/elements/1.1/"/>
    <ds:schemaRef ds:uri="http://schemas.microsoft.com/office/2006/metadata/properties"/>
    <ds:schemaRef ds:uri="http://schemas.microsoft.com/office/2006/documentManagement/types"/>
    <ds:schemaRef ds:uri="b4af0723-3826-4aee-ba08-906e8dce3040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738943F7-9869-47ED-98D3-9740D3D8EED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2401</TotalTime>
  <Words>130</Words>
  <Application>Microsoft Office PowerPoint</Application>
  <PresentationFormat>Předvádění na obrazovce (4:3)</PresentationFormat>
  <Paragraphs>59</Paragraphs>
  <Slides>1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4" baseType="lpstr">
      <vt:lpstr>Arial</vt:lpstr>
      <vt:lpstr>Calibri</vt:lpstr>
      <vt:lpstr>Motiv systému Office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recepce</dc:creator>
  <cp:lastModifiedBy>Martina Křižáková</cp:lastModifiedBy>
  <cp:revision>312</cp:revision>
  <cp:lastPrinted>2016-05-31T13:00:02Z</cp:lastPrinted>
  <dcterms:created xsi:type="dcterms:W3CDTF">2015-07-16T11:02:07Z</dcterms:created>
  <dcterms:modified xsi:type="dcterms:W3CDTF">2024-04-08T07:40:52Z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0x010100C795BD839E46F24EB4770DF09025A07F</vt:lpwstr>
  </property>
</Properties>
</file>