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HWO45NM6SXB2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pečící parní trouba </a:t>
            </a:r>
            <a:r>
              <a:rPr lang="en-US" altLang="cs-CZ" sz="1400" dirty="0">
                <a:latin typeface="Arial" charset="0"/>
              </a:rPr>
              <a:t>I-Message Steam Compact Series 6</a:t>
            </a:r>
            <a:r>
              <a:rPr lang="cs-CZ" altLang="cs-CZ" sz="1400" dirty="0">
                <a:latin typeface="Arial" charset="0"/>
              </a:rPr>
              <a:t> – šíře 60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energetická třída A++, parní ohřev, dotykový displej, horký vzduch, halogenové 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89177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34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horkého vzduchu (W)		1530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parního ohřevu (W)		800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3200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Jištění (A)			15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Víceúrovňové pečení (pravý horký vzduch)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Eco</a:t>
            </a:r>
            <a:r>
              <a:rPr lang="cs-CZ" altLang="cs-CZ" sz="800" b="1" dirty="0">
                <a:latin typeface="Arial" charset="0"/>
              </a:rPr>
              <a:t> víceúrovňové pečení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Gril</a:t>
            </a:r>
            <a:r>
              <a:rPr lang="cs-CZ" altLang="cs-CZ" sz="800" dirty="0">
                <a:latin typeface="Arial" charset="0"/>
              </a:rPr>
              <a:t> 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Víceúrovňové + gril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Gril + ventilátor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Steam</a:t>
            </a:r>
            <a:r>
              <a:rPr lang="cs-CZ" altLang="cs-CZ" sz="800" dirty="0">
                <a:latin typeface="Arial" charset="0"/>
                <a:cs typeface="+mn-cs"/>
              </a:rPr>
              <a:t> 100 (</a:t>
            </a:r>
            <a:r>
              <a:rPr lang="cs-CZ" altLang="cs-CZ" sz="800" b="1" dirty="0" err="1">
                <a:latin typeface="Arial" charset="0"/>
                <a:cs typeface="+mn-cs"/>
              </a:rPr>
              <a:t>Steam</a:t>
            </a:r>
            <a:r>
              <a:rPr lang="cs-CZ" altLang="cs-CZ" sz="800" b="1" dirty="0">
                <a:latin typeface="Arial" charset="0"/>
                <a:cs typeface="+mn-cs"/>
              </a:rPr>
              <a:t> PURE</a:t>
            </a:r>
            <a:r>
              <a:rPr lang="cs-CZ" altLang="cs-CZ" sz="800" dirty="0">
                <a:latin typeface="Arial" charset="0"/>
                <a:cs typeface="+mn-cs"/>
              </a:rPr>
              <a:t>) – parní pečení, přednastavená teplota 100°C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Steam</a:t>
            </a:r>
            <a:r>
              <a:rPr lang="cs-CZ" altLang="cs-CZ" sz="800" dirty="0">
                <a:latin typeface="Arial" charset="0"/>
              </a:rPr>
              <a:t> 130 (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WARM</a:t>
            </a:r>
            <a:r>
              <a:rPr lang="cs-CZ" altLang="cs-CZ" sz="800" dirty="0">
                <a:latin typeface="Arial" charset="0"/>
              </a:rPr>
              <a:t>) </a:t>
            </a:r>
            <a:r>
              <a:rPr lang="cs-CZ" altLang="cs-CZ" sz="800" dirty="0">
                <a:latin typeface="Arial" charset="0"/>
                <a:cs typeface="+mn-cs"/>
              </a:rPr>
              <a:t>– parní pečení, přednastavená teplota 130°C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Steam</a:t>
            </a:r>
            <a:r>
              <a:rPr lang="cs-CZ" altLang="cs-CZ" sz="800" dirty="0">
                <a:latin typeface="Arial" charset="0"/>
                <a:cs typeface="+mn-cs"/>
              </a:rPr>
              <a:t> &amp; Ring (kruhové topné těleso) (</a:t>
            </a:r>
            <a:r>
              <a:rPr lang="cs-CZ" altLang="cs-CZ" sz="800" b="1" dirty="0" err="1">
                <a:latin typeface="Arial" charset="0"/>
                <a:cs typeface="+mn-cs"/>
              </a:rPr>
              <a:t>Steam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latin typeface="Arial" charset="0"/>
                <a:cs typeface="+mn-cs"/>
              </a:rPr>
              <a:t>Crisper</a:t>
            </a:r>
            <a:r>
              <a:rPr lang="cs-CZ" altLang="cs-CZ" sz="800" dirty="0">
                <a:latin typeface="Arial" charset="0"/>
                <a:cs typeface="+mn-cs"/>
              </a:rPr>
              <a:t>) – parní pečení, přednastavená teplota 165°C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Clean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Oven</a:t>
            </a:r>
            <a:r>
              <a:rPr lang="cs-CZ" altLang="cs-CZ" sz="800" b="1" dirty="0">
                <a:latin typeface="Arial" charset="0"/>
              </a:rPr>
              <a:t> – čištění párou, 15 min, </a:t>
            </a:r>
            <a:r>
              <a:rPr lang="cs-CZ" altLang="cs-CZ" sz="800" b="1" dirty="0">
                <a:latin typeface="Arial" charset="0"/>
                <a:cs typeface="+mn-cs"/>
              </a:rPr>
              <a:t>přednastavená teplota 100°C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Dotykové ovládání  + TAD textový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Elektronická minutka se zvukovou signalizací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My taste </a:t>
            </a:r>
            <a:r>
              <a:rPr lang="cs-CZ" altLang="cs-CZ" sz="800" dirty="0">
                <a:latin typeface="Arial" charset="0"/>
              </a:rPr>
              <a:t>- vytváření vlastních programů a zaznamenávání oblíbených receptů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Recepty a tipy na vaření v aplikace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Dětská pojistka –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			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Boční prolisy pro vedení plechu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 25 W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Nádoba na vodu pro parní ohřev 1 l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Nerezový interiér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nerezový plech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děrovaný plech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grilovací mřížka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33703464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8059019051666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455 × 596 × 546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dotykový displej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stejném designu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659957" y="2893617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CA5443-EBF7-4009-9BBA-07BF24549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128" y="1560758"/>
            <a:ext cx="2198318" cy="16717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6DEAFB-DC7D-0FEE-E82E-BDDD533AF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330" y="3322234"/>
            <a:ext cx="3051040" cy="15468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47FF189-EFD3-0EC4-C626-F6B8AEF8E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510" y="1657607"/>
            <a:ext cx="760707" cy="15968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BF637F-3DD3-06E8-9FEC-FF6B41A71203}"/>
              </a:ext>
            </a:extLst>
          </p:cNvPr>
          <p:cNvSpPr txBox="1"/>
          <p:nvPr/>
        </p:nvSpPr>
        <p:spPr>
          <a:xfrm>
            <a:off x="6202810" y="1157523"/>
            <a:ext cx="1369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58F6897-B2AC-405A-E893-8D89D3C76B88}"/>
              </a:ext>
            </a:extLst>
          </p:cNvPr>
          <p:cNvSpPr txBox="1"/>
          <p:nvPr/>
        </p:nvSpPr>
        <p:spPr>
          <a:xfrm>
            <a:off x="4802630" y="3709325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ohřev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4E44857-870A-461A-465C-C1F3BA9198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31" y="3469368"/>
            <a:ext cx="626400" cy="6264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BF17E7-2C9A-033B-5C86-AA5EFAF3FAB7}"/>
              </a:ext>
            </a:extLst>
          </p:cNvPr>
          <p:cNvSpPr txBox="1"/>
          <p:nvPr/>
        </p:nvSpPr>
        <p:spPr>
          <a:xfrm>
            <a:off x="4778414" y="4276164"/>
            <a:ext cx="89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Boční prolisy pro vedení plechů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B1C17AA-EEA6-3B17-3178-9FBB0068B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76" y="4235490"/>
            <a:ext cx="626400" cy="6264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B3D25BF-56CA-BDE0-44DE-4AFDB1F06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8190" y="2724459"/>
            <a:ext cx="561082" cy="5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384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308</cp:revision>
  <cp:lastPrinted>2021-09-06T12:31:26Z</cp:lastPrinted>
  <dcterms:created xsi:type="dcterms:W3CDTF">2015-07-16T11:02:07Z</dcterms:created>
  <dcterms:modified xsi:type="dcterms:W3CDTF">2023-11-06T08:27:21Z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