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05.04.2024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CUQS 513ES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Skříňový </a:t>
            </a:r>
            <a:r>
              <a:rPr lang="cs-CZ" altLang="cs-CZ" sz="1400" dirty="0">
                <a:latin typeface="Arial" charset="0"/>
              </a:rPr>
              <a:t>mrazák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Statický,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mechanické 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ovládání, 4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+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1 úložné prostory, 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hvězdičky, integrované madlo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79512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</a:t>
            </a:r>
            <a:r>
              <a:rPr lang="cs-CZ" altLang="cs-CZ" sz="800" dirty="0" smtClean="0">
                <a:latin typeface="Arial" charset="0"/>
              </a:rPr>
              <a:t>E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</a:t>
            </a:r>
            <a:r>
              <a:rPr lang="cs-CZ" altLang="cs-CZ" sz="800" dirty="0" smtClean="0">
                <a:latin typeface="Arial" charset="0"/>
              </a:rPr>
              <a:t>163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Čistý objem chladničky/ mrazáku (l)		</a:t>
            </a:r>
            <a:r>
              <a:rPr lang="cs-CZ" altLang="cs-CZ" sz="800" dirty="0" smtClean="0">
                <a:latin typeface="Arial" charset="0"/>
              </a:rPr>
              <a:t>-/163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den (kWh/24 hod)		</a:t>
            </a:r>
            <a:r>
              <a:rPr lang="cs-CZ" altLang="cs-CZ" sz="800" dirty="0" smtClean="0">
                <a:latin typeface="Arial" charset="0"/>
              </a:rPr>
              <a:t>0,517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</a:t>
            </a:r>
            <a:r>
              <a:rPr lang="cs-CZ" altLang="cs-CZ" sz="800" dirty="0" smtClean="0">
                <a:latin typeface="Arial" charset="0"/>
              </a:rPr>
              <a:t>189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Mrazicí výkon (kg/24 hod)		</a:t>
            </a:r>
            <a:r>
              <a:rPr lang="cs-CZ" altLang="cs-CZ" sz="800" dirty="0" smtClean="0">
                <a:latin typeface="Arial" charset="0"/>
              </a:rPr>
              <a:t>7,5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Doba skladování při výpadku proudu (hod)	</a:t>
            </a:r>
            <a:r>
              <a:rPr lang="cs-CZ" altLang="cs-CZ" sz="800" dirty="0" smtClean="0">
                <a:latin typeface="Arial" charset="0"/>
              </a:rPr>
              <a:t>9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38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</a:t>
            </a:r>
            <a:r>
              <a:rPr lang="cs-CZ" altLang="cs-CZ" sz="800" dirty="0" smtClean="0">
                <a:latin typeface="Arial" charset="0"/>
              </a:rPr>
              <a:t>SN </a:t>
            </a:r>
            <a:r>
              <a:rPr lang="cs-CZ" altLang="cs-CZ" sz="800" dirty="0">
                <a:latin typeface="Arial" charset="0"/>
              </a:rPr>
              <a:t>- </a:t>
            </a:r>
            <a:r>
              <a:rPr lang="cs-CZ" altLang="cs-CZ" sz="800" dirty="0" smtClean="0">
                <a:latin typeface="Arial" charset="0"/>
              </a:rPr>
              <a:t>ST 10°- 38°C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800" b="1" dirty="0">
                <a:latin typeface="Arial" charset="0"/>
              </a:rPr>
              <a:t>Nejnižší bezpečná pracovní teplota okolí mrazničky         -15 °C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Hvězdičkové </a:t>
            </a:r>
            <a:r>
              <a:rPr lang="cs-CZ" altLang="cs-CZ" sz="800" dirty="0">
                <a:latin typeface="Arial" charset="0"/>
              </a:rPr>
              <a:t>označení 		</a:t>
            </a:r>
            <a:r>
              <a:rPr lang="cs-CZ" altLang="cs-CZ" sz="800" dirty="0" smtClean="0">
                <a:latin typeface="Arial" charset="0"/>
              </a:rPr>
              <a:t>****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energetické účinnosti světla		</a:t>
            </a:r>
            <a:r>
              <a:rPr lang="cs-CZ" altLang="cs-CZ" sz="800" dirty="0" smtClean="0">
                <a:latin typeface="Arial" charset="0"/>
              </a:rPr>
              <a:t>-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Vlastnosti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Statické chlazení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Mechanický termostat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Manuální odmrazování</a:t>
            </a:r>
            <a:endParaRPr lang="cs-CZ" altLang="cs-CZ" sz="800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Možnost umístit v místnosti s okolní teplotou až do -15° C (sklep)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Mrazák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4 průhledné zásuvky +1 výsuvná přihrádka</a:t>
            </a:r>
            <a:endParaRPr lang="cs-CZ" altLang="cs-CZ" sz="800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2 </a:t>
            </a:r>
            <a:r>
              <a:rPr lang="cs-CZ" altLang="cs-CZ" sz="800" dirty="0">
                <a:latin typeface="Arial" charset="0"/>
              </a:rPr>
              <a:t>polohovatelné nožičky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Výměnný závěs dveří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Integrované madlo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Ekologické chladicí médium </a:t>
            </a:r>
            <a:r>
              <a:rPr lang="cs-CZ" altLang="cs-CZ" sz="800" dirty="0" smtClean="0">
                <a:latin typeface="Arial" charset="0"/>
              </a:rPr>
              <a:t>R600a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 kompresor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 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4860032" y="105273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4" y="120322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Statická technologie chlazení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860032" y="27089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Výkon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mrazáku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hvězdičky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868144" y="5013176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37001616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sz="800" dirty="0" smtClean="0">
                <a:solidFill>
                  <a:prstClr val="black"/>
                </a:solidFill>
                <a:latin typeface="Arial" charset="0"/>
              </a:rPr>
              <a:t>8059019083872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		Tmavě stříbrná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1380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545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565 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38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1425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584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594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43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4860032" y="342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860032" y="3543399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Výměnný závěs dveří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9" name="Ovál 48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788024" y="201032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zásuvka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výsuvná přihrádka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28" y="908720"/>
            <a:ext cx="648000" cy="648000"/>
          </a:xfrm>
          <a:prstGeom prst="rect">
            <a:avLst/>
          </a:prstGeom>
        </p:spPr>
      </p:pic>
      <p:sp>
        <p:nvSpPr>
          <p:cNvPr id="38" name="Obdélník 37"/>
          <p:cNvSpPr/>
          <p:nvPr/>
        </p:nvSpPr>
        <p:spPr>
          <a:xfrm>
            <a:off x="5752720" y="980728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  <a:endParaRPr lang="cs-CZ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Obrázek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29000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40" t="-11064" r="-11129" b="-9202"/>
          <a:stretch/>
        </p:blipFill>
        <p:spPr>
          <a:xfrm>
            <a:off x="4067944" y="1844824"/>
            <a:ext cx="720000" cy="719999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36912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1" name="Vývojový diagram: spojnice 30"/>
          <p:cNvSpPr/>
          <p:nvPr/>
        </p:nvSpPr>
        <p:spPr>
          <a:xfrm>
            <a:off x="4067944" y="1052736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067944" y="119675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>
                <a:solidFill>
                  <a:schemeClr val="bg1">
                    <a:lumMod val="50000"/>
                  </a:schemeClr>
                </a:solidFill>
              </a:rPr>
              <a:t>STATICKÉ CHLAZENÍ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xmlns="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30" name="Obrázek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0554" y="467295"/>
            <a:ext cx="1548000" cy="1553966"/>
          </a:xfrm>
          <a:prstGeom prst="flowChartConnector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t="3800" r="17450" b="3800"/>
          <a:stretch/>
        </p:blipFill>
        <p:spPr>
          <a:xfrm>
            <a:off x="6741143" y="3223982"/>
            <a:ext cx="1208602" cy="174355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0" t="4851" r="33201" b="4851"/>
          <a:stretch/>
        </p:blipFill>
        <p:spPr>
          <a:xfrm>
            <a:off x="5756446" y="2006820"/>
            <a:ext cx="972961" cy="239070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305693" y="904166"/>
            <a:ext cx="706388" cy="69269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46" y="2021261"/>
            <a:ext cx="1037250" cy="2074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54</Words>
  <Application>Microsoft Office PowerPoint</Application>
  <PresentationFormat>Předvádění na obrazovce (4:3)</PresentationFormat>
  <Paragraphs>54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184</cp:revision>
  <cp:lastPrinted>2016-05-31T13:00:02Z</cp:lastPrinted>
  <dcterms:created xsi:type="dcterms:W3CDTF">2015-07-16T11:02:07Z</dcterms:created>
  <dcterms:modified xsi:type="dcterms:W3CDTF">2024-04-05T13:37:34Z</dcterms:modified>
</cp:coreProperties>
</file>