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108" d="100"/>
          <a:sy n="108" d="100"/>
        </p:scale>
        <p:origin x="23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HWO60SM2B3BH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trouba I-</a:t>
            </a:r>
            <a:r>
              <a:rPr lang="cs-CZ" altLang="cs-CZ" sz="1400" dirty="0" err="1">
                <a:latin typeface="Arial" charset="0"/>
              </a:rPr>
              <a:t>Message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2 s pravým horkým vzduchem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Objem 70 l,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Wi-Fi+BLE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H</a:t>
            </a:r>
            <a:r>
              <a:rPr lang="cs-CZ" altLang="cs-CZ" sz="120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0 čištění, dotykový TAD displej, Soft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Close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teleskopický výsuv,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Chef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Panel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56553" y="980728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Kapacita (l) 			70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Statický program (kWh) 		1,10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Nucená ventilace (kWh) 		0,68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příkon (W)			</a:t>
            </a:r>
            <a:r>
              <a:rPr lang="cs-CZ" altLang="cs-CZ" sz="800" dirty="0">
                <a:latin typeface="Arial" charset="0"/>
              </a:rPr>
              <a:t>-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Maximální možná teplota (°C)		240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7 programů + speciální 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Statický, Statický + ventilátor, Gril, Gril + ventilátor, Spodní ohřev, Spodní ohřev + ventilátor, </a:t>
            </a:r>
            <a:r>
              <a:rPr lang="cs-CZ" altLang="cs-CZ" sz="800" dirty="0" err="1">
                <a:latin typeface="Arial" charset="0"/>
              </a:rPr>
              <a:t>Multilevel</a:t>
            </a:r>
            <a:r>
              <a:rPr lang="cs-CZ" altLang="cs-CZ" sz="800" dirty="0">
                <a:latin typeface="Arial" charset="0"/>
              </a:rPr>
              <a:t> (pravý horký vzduch) – víceúrovňové pečení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Speciální programy</a:t>
            </a:r>
            <a:r>
              <a:rPr lang="cs-CZ" altLang="cs-CZ" sz="800" dirty="0">
                <a:latin typeface="Arial" charset="0"/>
              </a:rPr>
              <a:t>: </a:t>
            </a:r>
            <a:r>
              <a:rPr lang="cs-CZ" altLang="cs-CZ" sz="800" dirty="0" err="1">
                <a:latin typeface="Arial" charset="0"/>
              </a:rPr>
              <a:t>Tailor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dirty="0" err="1">
                <a:latin typeface="Arial" charset="0"/>
              </a:rPr>
              <a:t>bake</a:t>
            </a:r>
            <a:r>
              <a:rPr lang="cs-CZ" altLang="cs-CZ" sz="800" dirty="0">
                <a:latin typeface="Arial" charset="0"/>
              </a:rPr>
              <a:t>, Kynutí, Rozmrazování, Soft+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Wi-Fi + Bluetooth </a:t>
            </a:r>
            <a:r>
              <a:rPr lang="cs-CZ" altLang="cs-CZ" sz="800" dirty="0">
                <a:latin typeface="Arial" charset="0"/>
              </a:rPr>
              <a:t>– možnost připojení k aplikaci </a:t>
            </a:r>
            <a:r>
              <a:rPr lang="cs-CZ" altLang="cs-CZ" sz="800" b="1" dirty="0" err="1">
                <a:latin typeface="Arial" charset="0"/>
              </a:rPr>
              <a:t>hOn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a ovládání na dálku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Tailor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Bake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program pro přípravu uvnitř měkkých a na povrchu křupavých pokrmů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Kynutí </a:t>
            </a:r>
            <a:r>
              <a:rPr lang="cs-CZ" altLang="cs-CZ" sz="800" dirty="0">
                <a:latin typeface="Arial" charset="0"/>
              </a:rPr>
              <a:t>– speciální program se stálou teplotou 40°C &amp; </a:t>
            </a:r>
            <a:r>
              <a:rPr lang="cs-CZ" altLang="cs-CZ" sz="800" b="1" dirty="0">
                <a:latin typeface="Arial" charset="0"/>
              </a:rPr>
              <a:t>Rozmrazování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</a:t>
            </a:r>
            <a:r>
              <a:rPr lang="cs-CZ" altLang="cs-CZ" sz="800" b="1" baseline="-25000" dirty="0">
                <a:latin typeface="Arial" charset="0"/>
              </a:rPr>
              <a:t>2</a:t>
            </a:r>
            <a:r>
              <a:rPr lang="cs-CZ" altLang="cs-CZ" sz="800" b="1" dirty="0">
                <a:latin typeface="Arial" charset="0"/>
              </a:rPr>
              <a:t>0 čištění </a:t>
            </a:r>
            <a:r>
              <a:rPr lang="cs-CZ" altLang="cs-CZ" sz="800" dirty="0">
                <a:latin typeface="Arial" charset="0"/>
              </a:rPr>
              <a:t>– rychlé ekologické čištění pomocí vody, které je hotové za 90 min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Ovládání </a:t>
            </a:r>
            <a:r>
              <a:rPr lang="cs-CZ" altLang="cs-CZ" sz="800" b="1" dirty="0">
                <a:latin typeface="Arial" charset="0"/>
              </a:rPr>
              <a:t>i</a:t>
            </a:r>
            <a:r>
              <a:rPr lang="cs-CZ" altLang="cs-CZ" sz="800" b="1" dirty="0">
                <a:latin typeface="Arial" charset="0"/>
                <a:cs typeface="+mn-cs"/>
              </a:rPr>
              <a:t>-</a:t>
            </a:r>
            <a:r>
              <a:rPr lang="cs-CZ" altLang="cs-CZ" sz="800" b="1" dirty="0" err="1">
                <a:latin typeface="Arial" charset="0"/>
                <a:cs typeface="+mn-cs"/>
              </a:rPr>
              <a:t>Message</a:t>
            </a:r>
            <a:r>
              <a:rPr lang="cs-CZ" altLang="cs-CZ" sz="800" b="1" dirty="0">
                <a:latin typeface="Arial" charset="0"/>
                <a:cs typeface="+mn-cs"/>
              </a:rPr>
              <a:t> </a:t>
            </a:r>
            <a:r>
              <a:rPr lang="cs-CZ" altLang="cs-CZ" sz="800" dirty="0">
                <a:latin typeface="Arial" charset="0"/>
                <a:cs typeface="+mn-cs"/>
              </a:rPr>
              <a:t>– intuitivní dotykový textový displej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err="1">
                <a:latin typeface="Arial" charset="0"/>
              </a:rPr>
              <a:t>Climatech</a:t>
            </a:r>
            <a:r>
              <a:rPr lang="cs-CZ" altLang="cs-CZ" sz="800" b="1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Soft+ </a:t>
            </a:r>
            <a:r>
              <a:rPr lang="cs-CZ" altLang="cs-CZ" sz="800" dirty="0">
                <a:latin typeface="Arial" charset="0"/>
              </a:rPr>
              <a:t>– kombinuje první fázi tradičního pečení a následně mění rychlost ventilátoru tak, aby koláče, sušenky a croissanty byly nadýchané a měkké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Dvojitý gril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 err="1">
                <a:latin typeface="Arial" charset="0"/>
              </a:rPr>
              <a:t>Chef</a:t>
            </a:r>
            <a:r>
              <a:rPr lang="cs-CZ" altLang="cs-CZ" sz="800" b="1" dirty="0">
                <a:latin typeface="Arial" charset="0"/>
              </a:rPr>
              <a:t> panel</a:t>
            </a:r>
            <a:r>
              <a:rPr lang="cs-CZ" altLang="cs-CZ" sz="800" dirty="0">
                <a:latin typeface="Arial" charset="0"/>
              </a:rPr>
              <a:t> – speciální tvar ventilátoru pro optimální rozložení vzduchu a rychlý ohřev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Aktivní ventilace </a:t>
            </a:r>
            <a:r>
              <a:rPr lang="cs-CZ" altLang="cs-CZ" sz="800" dirty="0">
                <a:latin typeface="Arial" charset="0"/>
              </a:rPr>
              <a:t>– zajistí konstantní vnitřní teplotu, nepřehřívání dvířek a madla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2 bezpečnostní skla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			</a:t>
            </a: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Pravostranné halogenové osvětlení prostoru trouby pro dobrou viditelnost</a:t>
            </a: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Nerezové pojezdy pro vedení plechů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Teleskopický výsuv 1x (prémiový set)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Soft </a:t>
            </a:r>
            <a:r>
              <a:rPr lang="cs-CZ" altLang="cs-CZ" sz="800" b="1" dirty="0" err="1">
                <a:latin typeface="Arial" charset="0"/>
                <a:cs typeface="+mn-cs"/>
              </a:rPr>
              <a:t>Close</a:t>
            </a:r>
            <a:r>
              <a:rPr lang="cs-CZ" altLang="cs-CZ" sz="800" b="1" dirty="0">
                <a:latin typeface="Arial" charset="0"/>
                <a:cs typeface="+mn-cs"/>
              </a:rPr>
              <a:t> – pomalé dovírání dvířek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33703244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8059019026619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595 × 595 × 546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31,5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665 × 620 × 640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33,3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65709" y="1093383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97270" y="1848323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Soft+ pro dokonale měkké pokrmy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65709" y="2702865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130" y="1056066"/>
            <a:ext cx="589760" cy="626240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7F7E5044-A133-435D-8505-7BA3B6DCB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870" y="1791947"/>
            <a:ext cx="727358" cy="70966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1337" y="2611248"/>
            <a:ext cx="693534" cy="55966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C48B6050-6194-4219-AFD9-96B169410F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653" y="3327696"/>
            <a:ext cx="731511" cy="683188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723760" y="3466421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8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čištění trouby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301A81-ACD5-453C-AD67-50C8B982E083}"/>
              </a:ext>
            </a:extLst>
          </p:cNvPr>
          <p:cNvSpPr txBox="1"/>
          <p:nvPr/>
        </p:nvSpPr>
        <p:spPr>
          <a:xfrm>
            <a:off x="56553" y="6200035"/>
            <a:ext cx="45811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1x plech – 35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2x rošt (prémiový set)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4F308E-13EB-C12A-7404-6094277FD0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4966" y="1268760"/>
            <a:ext cx="2282420" cy="22824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66DF472-5358-E855-4B45-D52CC4D65B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7803" y="3590728"/>
            <a:ext cx="2166752" cy="123617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72DFECF-2718-18DD-2A79-FF4716215B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0783" y="1484784"/>
            <a:ext cx="868459" cy="177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b4af0723-3826-4aee-ba08-906e8dce3040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a09af93a-bc92-4cce-8ba3-c8fdbed82e2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393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305</cp:revision>
  <cp:lastPrinted>2021-09-06T12:33:52Z</cp:lastPrinted>
  <dcterms:created xsi:type="dcterms:W3CDTF">2015-07-16T11:02:07Z</dcterms:created>
  <dcterms:modified xsi:type="dcterms:W3CDTF">2023-08-08T10:08:41Z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