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6" r:id="rId5"/>
  </p:sldIdLst>
  <p:sldSz cx="9144000" cy="6858000" type="screen4x3"/>
  <p:notesSz cx="6797675" cy="987266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472C4"/>
    <a:srgbClr val="0E8FC5"/>
    <a:srgbClr val="0093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4493" autoAdjust="0"/>
    <p:restoredTop sz="94660"/>
  </p:normalViewPr>
  <p:slideViewPr>
    <p:cSldViewPr>
      <p:cViewPr>
        <p:scale>
          <a:sx n="100" d="100"/>
          <a:sy n="100" d="100"/>
        </p:scale>
        <p:origin x="1382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5348"/>
          </a:xfrm>
          <a:prstGeom prst="rect">
            <a:avLst/>
          </a:prstGeom>
        </p:spPr>
        <p:txBody>
          <a:bodyPr vert="horz" lIns="91429" tIns="45715" rIns="91429" bIns="45715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5" y="0"/>
            <a:ext cx="2945659" cy="495348"/>
          </a:xfrm>
          <a:prstGeom prst="rect">
            <a:avLst/>
          </a:prstGeom>
        </p:spPr>
        <p:txBody>
          <a:bodyPr vert="horz" lIns="91429" tIns="45715" rIns="91429" bIns="45715" rtlCol="0"/>
          <a:lstStyle>
            <a:lvl1pPr algn="r">
              <a:defRPr sz="1200"/>
            </a:lvl1pPr>
          </a:lstStyle>
          <a:p>
            <a:fld id="{791B80A1-FDE9-416C-B9A8-2A1FE73A844A}" type="datetimeFigureOut">
              <a:rPr lang="cs-CZ" smtClean="0"/>
              <a:t>13.05.2022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77925" y="1235075"/>
            <a:ext cx="4441825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9" tIns="45715" rIns="91429" bIns="45715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51220"/>
            <a:ext cx="5438140" cy="3887361"/>
          </a:xfrm>
          <a:prstGeom prst="rect">
            <a:avLst/>
          </a:prstGeom>
        </p:spPr>
        <p:txBody>
          <a:bodyPr vert="horz" lIns="91429" tIns="45715" rIns="91429" bIns="45715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9377319"/>
            <a:ext cx="2945659" cy="495347"/>
          </a:xfrm>
          <a:prstGeom prst="rect">
            <a:avLst/>
          </a:prstGeom>
        </p:spPr>
        <p:txBody>
          <a:bodyPr vert="horz" lIns="91429" tIns="45715" rIns="91429" bIns="45715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5" y="9377319"/>
            <a:ext cx="2945659" cy="495347"/>
          </a:xfrm>
          <a:prstGeom prst="rect">
            <a:avLst/>
          </a:prstGeom>
        </p:spPr>
        <p:txBody>
          <a:bodyPr vert="horz" lIns="91429" tIns="45715" rIns="91429" bIns="45715" rtlCol="0" anchor="b"/>
          <a:lstStyle>
            <a:lvl1pPr algn="r">
              <a:defRPr sz="1200"/>
            </a:lvl1pPr>
          </a:lstStyle>
          <a:p>
            <a:fld id="{F63C6288-EF84-456C-B7FC-4481D153D6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80805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3C6288-EF84-456C-B7FC-4481D153D6E9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47773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13.05.2022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85457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13.05.2022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0163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13.05.2022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51643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13.05.2022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73028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13.05.2022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9162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13.05.2022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4772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13.05.2022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03874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13.05.2022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36654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1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452320" y="6309320"/>
            <a:ext cx="1251348" cy="3865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Freeform 28"/>
          <p:cNvSpPr>
            <a:spLocks/>
          </p:cNvSpPr>
          <p:nvPr userDrawn="1"/>
        </p:nvSpPr>
        <p:spPr bwMode="auto">
          <a:xfrm flipH="1" flipV="1">
            <a:off x="0" y="6211575"/>
            <a:ext cx="6984776" cy="646425"/>
          </a:xfrm>
          <a:custGeom>
            <a:avLst/>
            <a:gdLst>
              <a:gd name="connsiteX0" fmla="*/ 0 w 8915400"/>
              <a:gd name="connsiteY0" fmla="*/ 0 h 1026989"/>
              <a:gd name="connsiteX1" fmla="*/ 311567 w 8915400"/>
              <a:gd name="connsiteY1" fmla="*/ 0 h 1026989"/>
              <a:gd name="connsiteX2" fmla="*/ 8609192 w 8915400"/>
              <a:gd name="connsiteY2" fmla="*/ 0 h 1026989"/>
              <a:gd name="connsiteX3" fmla="*/ 8892102 w 8915400"/>
              <a:gd name="connsiteY3" fmla="*/ 281709 h 1026989"/>
              <a:gd name="connsiteX4" fmla="*/ 8915400 w 8915400"/>
              <a:gd name="connsiteY4" fmla="*/ 313802 h 1026989"/>
              <a:gd name="connsiteX5" fmla="*/ 8892102 w 8915400"/>
              <a:gd name="connsiteY5" fmla="*/ 345896 h 1026989"/>
              <a:gd name="connsiteX6" fmla="*/ 8203133 w 8915400"/>
              <a:gd name="connsiteY6" fmla="*/ 1012725 h 1026989"/>
              <a:gd name="connsiteX7" fmla="*/ 8196476 w 8915400"/>
              <a:gd name="connsiteY7" fmla="*/ 1016291 h 1026989"/>
              <a:gd name="connsiteX8" fmla="*/ 8173178 w 8915400"/>
              <a:gd name="connsiteY8" fmla="*/ 1026989 h 1026989"/>
              <a:gd name="connsiteX9" fmla="*/ 686871 w 8915400"/>
              <a:gd name="connsiteY9" fmla="*/ 1026989 h 1026989"/>
              <a:gd name="connsiteX10" fmla="*/ 0 w 8915400"/>
              <a:gd name="connsiteY10" fmla="*/ 1026989 h 102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8915400" h="1026989">
                <a:moveTo>
                  <a:pt x="0" y="0"/>
                </a:moveTo>
                <a:lnTo>
                  <a:pt x="311567" y="0"/>
                </a:lnTo>
                <a:cubicBezTo>
                  <a:pt x="1814549" y="0"/>
                  <a:pt x="4345887" y="0"/>
                  <a:pt x="8609192" y="0"/>
                </a:cubicBezTo>
                <a:cubicBezTo>
                  <a:pt x="8609192" y="0"/>
                  <a:pt x="8609192" y="0"/>
                  <a:pt x="8892102" y="281709"/>
                </a:cubicBezTo>
                <a:cubicBezTo>
                  <a:pt x="8892102" y="281709"/>
                  <a:pt x="8915400" y="299539"/>
                  <a:pt x="8915400" y="313802"/>
                </a:cubicBezTo>
                <a:cubicBezTo>
                  <a:pt x="8915400" y="328066"/>
                  <a:pt x="8892102" y="345896"/>
                  <a:pt x="8892102" y="345896"/>
                </a:cubicBezTo>
                <a:cubicBezTo>
                  <a:pt x="8892102" y="345896"/>
                  <a:pt x="8892102" y="345896"/>
                  <a:pt x="8203133" y="1012725"/>
                </a:cubicBezTo>
                <a:cubicBezTo>
                  <a:pt x="8203133" y="1012725"/>
                  <a:pt x="8206461" y="1009159"/>
                  <a:pt x="8196476" y="1016291"/>
                </a:cubicBezTo>
                <a:cubicBezTo>
                  <a:pt x="8186491" y="1026989"/>
                  <a:pt x="8173178" y="1026989"/>
                  <a:pt x="8173178" y="1026989"/>
                </a:cubicBezTo>
                <a:cubicBezTo>
                  <a:pt x="8173178" y="1026989"/>
                  <a:pt x="8173178" y="1026989"/>
                  <a:pt x="686871" y="1026989"/>
                </a:cubicBezTo>
                <a:lnTo>
                  <a:pt x="0" y="1026989"/>
                </a:lnTo>
                <a:close/>
              </a:path>
            </a:pathLst>
          </a:custGeom>
          <a:solidFill>
            <a:srgbClr val="015AAA"/>
          </a:solidFill>
          <a:ln>
            <a:noFill/>
          </a:ln>
          <a:scene3d>
            <a:camera prst="orthographicFront">
              <a:rot lat="0" lon="10800000" rev="0"/>
            </a:camera>
            <a:lightRig rig="threePt" dir="t"/>
          </a:scene3d>
        </p:spPr>
        <p:txBody>
          <a:bodyPr vert="horz" wrap="square" lIns="86818" tIns="43409" rIns="86818" bIns="43409" numCol="1" anchor="t" anchorCtr="0" compatLnSpc="1">
            <a:prstTxWarp prst="textNoShape">
              <a:avLst/>
            </a:prstTxWarp>
            <a:noAutofit/>
          </a:bodyPr>
          <a:lstStyle/>
          <a:p>
            <a:endParaRPr lang="en-US" sz="1709">
              <a:solidFill>
                <a:prstClr val="black"/>
              </a:solidFill>
            </a:endParaRPr>
          </a:p>
        </p:txBody>
      </p:sp>
      <p:sp>
        <p:nvSpPr>
          <p:cNvPr id="12" name="Freeform 9">
            <a:extLst>
              <a:ext uri="{FF2B5EF4-FFF2-40B4-BE49-F238E27FC236}">
                <a16:creationId xmlns:a16="http://schemas.microsoft.com/office/drawing/2014/main" id="{9CBF3D83-6329-4114-881B-C48C9E2EDB1D}"/>
              </a:ext>
            </a:extLst>
          </p:cNvPr>
          <p:cNvSpPr>
            <a:spLocks/>
          </p:cNvSpPr>
          <p:nvPr userDrawn="1"/>
        </p:nvSpPr>
        <p:spPr bwMode="auto">
          <a:xfrm rot="5400000">
            <a:off x="-98852" y="98850"/>
            <a:ext cx="519832" cy="322129"/>
          </a:xfrm>
          <a:custGeom>
            <a:avLst/>
            <a:gdLst>
              <a:gd name="T0" fmla="*/ 397 w 524"/>
              <a:gd name="T1" fmla="*/ 0 h 398"/>
              <a:gd name="T2" fmla="*/ 0 w 524"/>
              <a:gd name="T3" fmla="*/ 398 h 398"/>
              <a:gd name="T4" fmla="*/ 524 w 524"/>
              <a:gd name="T5" fmla="*/ 398 h 398"/>
              <a:gd name="T6" fmla="*/ 524 w 524"/>
              <a:gd name="T7" fmla="*/ 130 h 398"/>
              <a:gd name="T8" fmla="*/ 397 w 524"/>
              <a:gd name="T9" fmla="*/ 0 h 3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24" h="398">
                <a:moveTo>
                  <a:pt x="397" y="0"/>
                </a:moveTo>
                <a:lnTo>
                  <a:pt x="0" y="398"/>
                </a:lnTo>
                <a:lnTo>
                  <a:pt x="524" y="398"/>
                </a:lnTo>
                <a:lnTo>
                  <a:pt x="524" y="130"/>
                </a:lnTo>
                <a:lnTo>
                  <a:pt x="397" y="0"/>
                </a:lnTo>
                <a:close/>
              </a:path>
            </a:pathLst>
          </a:custGeom>
          <a:solidFill>
            <a:srgbClr val="015AAA"/>
          </a:solidFill>
          <a:ln>
            <a:noFill/>
          </a:ln>
          <a:scene3d>
            <a:camera prst="orthographicFront">
              <a:rot lat="0" lon="10800000" rev="0"/>
            </a:camera>
            <a:lightRig rig="threePt" dir="t"/>
          </a:scene3d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5114" tIns="32557" rIns="65114" bIns="32557" numCol="1" anchor="t" anchorCtr="0" compatLnSpc="1">
            <a:prstTxWarp prst="textNoShape">
              <a:avLst/>
            </a:prstTxWarp>
          </a:bodyPr>
          <a:lstStyle/>
          <a:p>
            <a:endParaRPr lang="en-US" sz="1350">
              <a:solidFill>
                <a:prstClr val="black"/>
              </a:solidFill>
            </a:endParaRPr>
          </a:p>
        </p:txBody>
      </p:sp>
      <p:cxnSp>
        <p:nvCxnSpPr>
          <p:cNvPr id="14" name="Přímá spojnice 13"/>
          <p:cNvCxnSpPr/>
          <p:nvPr userDrawn="1"/>
        </p:nvCxnSpPr>
        <p:spPr>
          <a:xfrm>
            <a:off x="0" y="908720"/>
            <a:ext cx="7147240" cy="0"/>
          </a:xfrm>
          <a:prstGeom prst="line">
            <a:avLst/>
          </a:prstGeom>
          <a:ln w="19050">
            <a:solidFill>
              <a:srgbClr val="4472C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882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13.05.2022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90915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13.05.2022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96208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435264-EE75-400C-80BE-5E821CD423B8}" type="datetimeFigureOut">
              <a:rPr lang="cs-CZ" smtClean="0"/>
              <a:t>13.05.2022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7510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image" Target="../media/image12.jpe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jpeg"/><Relationship Id="rId5" Type="http://schemas.openxmlformats.org/officeDocument/2006/relationships/image" Target="../media/image4.png"/><Relationship Id="rId10" Type="http://schemas.openxmlformats.org/officeDocument/2006/relationships/image" Target="../media/image9.jpeg"/><Relationship Id="rId4" Type="http://schemas.openxmlformats.org/officeDocument/2006/relationships/image" Target="../media/image3.png"/><Relationship Id="rId9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Obrázek 13">
            <a:extLst>
              <a:ext uri="{FF2B5EF4-FFF2-40B4-BE49-F238E27FC236}">
                <a16:creationId xmlns:a16="http://schemas.microsoft.com/office/drawing/2014/main" id="{AF317AFA-1A45-9F7A-F54D-61645C8D55E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8041" y="980728"/>
            <a:ext cx="956305" cy="1912165"/>
          </a:xfrm>
          <a:prstGeom prst="rect">
            <a:avLst/>
          </a:prstGeom>
        </p:spPr>
      </p:pic>
      <p:sp>
        <p:nvSpPr>
          <p:cNvPr id="32" name="Zástupný symbol pro text 3"/>
          <p:cNvSpPr txBox="1">
            <a:spLocks/>
          </p:cNvSpPr>
          <p:nvPr/>
        </p:nvSpPr>
        <p:spPr>
          <a:xfrm>
            <a:off x="289661" y="19066"/>
            <a:ext cx="8818904" cy="864443"/>
          </a:xfrm>
          <a:prstGeom prst="rect">
            <a:avLst/>
          </a:prstGeom>
        </p:spPr>
        <p:txBody>
          <a:bodyPr anchor="t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2400" b="1" dirty="0">
                <a:solidFill>
                  <a:srgbClr val="4472C4"/>
                </a:solidFill>
                <a:latin typeface="Arial" charset="0"/>
              </a:rPr>
              <a:t>HWO60SM6T9BH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cs-CZ" altLang="cs-CZ" sz="1400" dirty="0">
                <a:latin typeface="Arial" charset="0"/>
              </a:rPr>
              <a:t>Multifunkční trouba I-</a:t>
            </a:r>
            <a:r>
              <a:rPr lang="cs-CZ" altLang="cs-CZ" sz="1400" dirty="0" err="1">
                <a:latin typeface="Arial" charset="0"/>
              </a:rPr>
              <a:t>Touch</a:t>
            </a:r>
            <a:r>
              <a:rPr lang="cs-CZ" altLang="cs-CZ" sz="1400" dirty="0">
                <a:latin typeface="Arial" charset="0"/>
              </a:rPr>
              <a:t> </a:t>
            </a:r>
            <a:r>
              <a:rPr lang="cs-CZ" altLang="cs-CZ" sz="1400" dirty="0" err="1">
                <a:latin typeface="Arial" charset="0"/>
              </a:rPr>
              <a:t>Series</a:t>
            </a:r>
            <a:r>
              <a:rPr lang="cs-CZ" altLang="cs-CZ" sz="1400" dirty="0">
                <a:latin typeface="Arial" charset="0"/>
              </a:rPr>
              <a:t> 6 s pravým horkým vzduchem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cs-CZ" altLang="cs-CZ" sz="1200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Wi-Fi a Bluetooth, gril, pyrolýza, dotykový displej, LED osvětlení, funkce Soft </a:t>
            </a:r>
            <a:r>
              <a:rPr lang="cs-CZ" altLang="cs-CZ" sz="1200" dirty="0" err="1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Close</a:t>
            </a:r>
            <a:r>
              <a:rPr lang="cs-CZ" altLang="cs-CZ" sz="1200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, teleskopický výsuv, technologie </a:t>
            </a:r>
            <a:r>
              <a:rPr lang="cs-CZ" altLang="cs-CZ" sz="1200" dirty="0" err="1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ClimaTech</a:t>
            </a:r>
            <a:endParaRPr lang="cs-CZ" altLang="cs-CZ" sz="12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</a:endParaRPr>
          </a:p>
        </p:txBody>
      </p:sp>
      <p:cxnSp>
        <p:nvCxnSpPr>
          <p:cNvPr id="33" name="Straight Connector 32"/>
          <p:cNvCxnSpPr/>
          <p:nvPr/>
        </p:nvCxnSpPr>
        <p:spPr>
          <a:xfrm>
            <a:off x="3995936" y="980728"/>
            <a:ext cx="0" cy="522000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4" name="Zástupný symbol pro text 3"/>
          <p:cNvSpPr txBox="1">
            <a:spLocks/>
          </p:cNvSpPr>
          <p:nvPr/>
        </p:nvSpPr>
        <p:spPr>
          <a:xfrm>
            <a:off x="95138" y="980728"/>
            <a:ext cx="3907768" cy="5220000"/>
          </a:xfrm>
          <a:prstGeom prst="rect">
            <a:avLst/>
          </a:prstGeom>
        </p:spPr>
        <p:txBody>
          <a:bodyPr anchor="t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lnSpc>
                <a:spcPct val="100000"/>
              </a:lnSpc>
              <a:spcBef>
                <a:spcPct val="0"/>
              </a:spcBef>
              <a:buNone/>
            </a:pPr>
            <a:r>
              <a:rPr lang="cs-CZ" altLang="cs-CZ" sz="800" b="1" u="sng" dirty="0">
                <a:latin typeface="Arial" charset="0"/>
                <a:cs typeface="+mn-cs"/>
              </a:rPr>
              <a:t>Hlavní vlastnosti</a:t>
            </a:r>
          </a:p>
          <a:p>
            <a:pPr marL="0" lvl="0" indent="0">
              <a:lnSpc>
                <a:spcPct val="100000"/>
              </a:lnSpc>
              <a:spcBef>
                <a:spcPct val="0"/>
              </a:spcBef>
              <a:buNone/>
            </a:pPr>
            <a:r>
              <a:rPr lang="cs-CZ" altLang="cs-CZ" sz="800" dirty="0">
                <a:latin typeface="Arial" charset="0"/>
                <a:cs typeface="+mn-cs"/>
              </a:rPr>
              <a:t>Kapacita (l) 			70</a:t>
            </a:r>
          </a:p>
          <a:p>
            <a:pPr marL="0" lvl="0" indent="0">
              <a:lnSpc>
                <a:spcPct val="100000"/>
              </a:lnSpc>
              <a:spcBef>
                <a:spcPct val="0"/>
              </a:spcBef>
              <a:buNone/>
            </a:pPr>
            <a:r>
              <a:rPr lang="cs-CZ" altLang="cs-CZ" sz="800" dirty="0">
                <a:latin typeface="Arial" charset="0"/>
                <a:cs typeface="+mn-cs"/>
              </a:rPr>
              <a:t>Energetická třída			A+</a:t>
            </a:r>
          </a:p>
          <a:p>
            <a:pPr marL="0" lvl="0" indent="0">
              <a:lnSpc>
                <a:spcPct val="100000"/>
              </a:lnSpc>
              <a:spcBef>
                <a:spcPct val="0"/>
              </a:spcBef>
              <a:buNone/>
            </a:pPr>
            <a:r>
              <a:rPr lang="cs-CZ" altLang="cs-CZ" sz="800" dirty="0" err="1">
                <a:latin typeface="Arial" charset="0"/>
                <a:cs typeface="+mn-cs"/>
              </a:rPr>
              <a:t>Spotř</a:t>
            </a:r>
            <a:r>
              <a:rPr lang="cs-CZ" altLang="cs-CZ" sz="800" dirty="0">
                <a:latin typeface="Arial" charset="0"/>
                <a:cs typeface="+mn-cs"/>
              </a:rPr>
              <a:t>. en. Statický program (kWh) 		1,10</a:t>
            </a:r>
          </a:p>
          <a:p>
            <a:pPr marL="0" lvl="0" indent="0">
              <a:lnSpc>
                <a:spcPct val="100000"/>
              </a:lnSpc>
              <a:spcBef>
                <a:spcPct val="0"/>
              </a:spcBef>
              <a:buNone/>
            </a:pPr>
            <a:r>
              <a:rPr lang="cs-CZ" altLang="cs-CZ" sz="800" dirty="0" err="1">
                <a:latin typeface="Arial" charset="0"/>
                <a:cs typeface="+mn-cs"/>
              </a:rPr>
              <a:t>Spotř</a:t>
            </a:r>
            <a:r>
              <a:rPr lang="cs-CZ" altLang="cs-CZ" sz="800" dirty="0">
                <a:latin typeface="Arial" charset="0"/>
                <a:cs typeface="+mn-cs"/>
              </a:rPr>
              <a:t>. en. Nucená ventilace (kWh) 		0,68</a:t>
            </a:r>
          </a:p>
          <a:p>
            <a:pPr marL="0" lvl="0" indent="0">
              <a:lnSpc>
                <a:spcPct val="100000"/>
              </a:lnSpc>
              <a:spcBef>
                <a:spcPct val="0"/>
              </a:spcBef>
              <a:buNone/>
            </a:pPr>
            <a:r>
              <a:rPr lang="cs-CZ" altLang="cs-CZ" sz="800" dirty="0">
                <a:latin typeface="Arial" charset="0"/>
                <a:cs typeface="+mn-cs"/>
              </a:rPr>
              <a:t>Celkový příkon (W)			3400</a:t>
            </a:r>
          </a:p>
          <a:p>
            <a:pPr marL="0" lvl="0" indent="0">
              <a:lnSpc>
                <a:spcPct val="100000"/>
              </a:lnSpc>
              <a:spcBef>
                <a:spcPct val="0"/>
              </a:spcBef>
              <a:buNone/>
            </a:pPr>
            <a:r>
              <a:rPr lang="cs-CZ" altLang="cs-CZ" sz="800" dirty="0">
                <a:latin typeface="Arial" charset="0"/>
              </a:rPr>
              <a:t>Maximální možná teplota (°C)		280</a:t>
            </a:r>
            <a:endParaRPr lang="cs-CZ" altLang="cs-CZ" sz="800" dirty="0">
              <a:latin typeface="Arial" charset="0"/>
              <a:cs typeface="+mn-cs"/>
            </a:endParaRPr>
          </a:p>
          <a:p>
            <a:pPr marL="0" lvl="0" indent="0">
              <a:lnSpc>
                <a:spcPct val="100000"/>
              </a:lnSpc>
              <a:spcBef>
                <a:spcPct val="0"/>
              </a:spcBef>
              <a:buNone/>
            </a:pPr>
            <a:endParaRPr lang="cs-CZ" altLang="cs-CZ" sz="800" b="1" dirty="0">
              <a:latin typeface="Arial" charset="0"/>
            </a:endParaRPr>
          </a:p>
          <a:p>
            <a:pPr marL="0" lvl="0" indent="0">
              <a:lnSpc>
                <a:spcPct val="100000"/>
              </a:lnSpc>
              <a:spcBef>
                <a:spcPct val="0"/>
              </a:spcBef>
              <a:buNone/>
            </a:pPr>
            <a:r>
              <a:rPr lang="cs-CZ" altLang="cs-CZ" sz="800" b="1" u="sng" dirty="0">
                <a:latin typeface="Arial" charset="0"/>
              </a:rPr>
              <a:t>Programy</a:t>
            </a:r>
          </a:p>
          <a:p>
            <a:pPr marL="0" lvl="0" indent="0">
              <a:lnSpc>
                <a:spcPct val="100000"/>
              </a:lnSpc>
              <a:spcBef>
                <a:spcPct val="0"/>
              </a:spcBef>
              <a:buNone/>
            </a:pPr>
            <a:r>
              <a:rPr lang="cs-CZ" altLang="cs-CZ" sz="800" dirty="0">
                <a:latin typeface="Arial" charset="0"/>
              </a:rPr>
              <a:t>Statický, Statický + ventilátor, Gril, Gril + ventilátor, Spodní ohřev, Spodní ohřev + ventilátor, Multifunkce (pravý horký vzduch), Rozmrazování, Světlo</a:t>
            </a:r>
            <a:br>
              <a:rPr lang="cs-CZ" altLang="cs-CZ" sz="800" dirty="0">
                <a:latin typeface="Arial" charset="0"/>
              </a:rPr>
            </a:br>
            <a:endParaRPr lang="cs-CZ" altLang="cs-CZ" sz="800" dirty="0">
              <a:latin typeface="Arial" charset="0"/>
            </a:endParaRPr>
          </a:p>
          <a:p>
            <a:pPr marL="0" lvl="0" indent="0">
              <a:lnSpc>
                <a:spcPct val="100000"/>
              </a:lnSpc>
              <a:spcBef>
                <a:spcPct val="0"/>
              </a:spcBef>
              <a:buNone/>
            </a:pPr>
            <a:r>
              <a:rPr lang="cs-CZ" altLang="cs-CZ" sz="800" b="1" u="sng" dirty="0">
                <a:latin typeface="Arial" charset="0"/>
                <a:cs typeface="+mn-cs"/>
              </a:rPr>
              <a:t>Funkce</a:t>
            </a:r>
          </a:p>
          <a:p>
            <a:pPr marL="0" indent="0">
              <a:spcBef>
                <a:spcPct val="0"/>
              </a:spcBef>
              <a:buNone/>
            </a:pPr>
            <a:r>
              <a:rPr lang="cs-CZ" altLang="cs-CZ" sz="800" b="1" dirty="0">
                <a:latin typeface="Arial" charset="0"/>
              </a:rPr>
              <a:t>Wi-Fi + Bluetooth </a:t>
            </a:r>
            <a:r>
              <a:rPr lang="cs-CZ" altLang="cs-CZ" sz="800" dirty="0">
                <a:latin typeface="Arial" charset="0"/>
              </a:rPr>
              <a:t>–</a:t>
            </a:r>
            <a:r>
              <a:rPr lang="cs-CZ" altLang="cs-CZ" sz="800" b="1" dirty="0">
                <a:latin typeface="Arial" charset="0"/>
              </a:rPr>
              <a:t> </a:t>
            </a:r>
            <a:r>
              <a:rPr lang="cs-CZ" altLang="cs-CZ" sz="800" dirty="0">
                <a:latin typeface="Arial" charset="0"/>
              </a:rPr>
              <a:t>možnost připojení k aplikaci </a:t>
            </a:r>
            <a:r>
              <a:rPr lang="cs-CZ" altLang="cs-CZ" sz="800" b="1" dirty="0" err="1">
                <a:latin typeface="Arial" charset="0"/>
              </a:rPr>
              <a:t>hOn</a:t>
            </a:r>
            <a:r>
              <a:rPr lang="cs-CZ" altLang="cs-CZ" sz="800" b="1" dirty="0">
                <a:latin typeface="Arial" charset="0"/>
              </a:rPr>
              <a:t> </a:t>
            </a:r>
            <a:r>
              <a:rPr lang="cs-CZ" altLang="cs-CZ" sz="800" dirty="0">
                <a:latin typeface="Arial" charset="0"/>
              </a:rPr>
              <a:t>a ovládání na dálku</a:t>
            </a:r>
          </a:p>
          <a:p>
            <a:pPr marL="0" indent="0">
              <a:spcBef>
                <a:spcPct val="0"/>
              </a:spcBef>
              <a:buNone/>
            </a:pPr>
            <a:r>
              <a:rPr lang="cs-CZ" altLang="cs-CZ" sz="800" b="1" dirty="0">
                <a:latin typeface="Arial" charset="0"/>
              </a:rPr>
              <a:t>Funkce </a:t>
            </a:r>
            <a:r>
              <a:rPr lang="cs-CZ" altLang="cs-CZ" sz="800" b="1" dirty="0" err="1">
                <a:latin typeface="Arial" charset="0"/>
              </a:rPr>
              <a:t>Cook</a:t>
            </a:r>
            <a:r>
              <a:rPr lang="cs-CZ" altLang="cs-CZ" sz="800" b="1" dirty="0">
                <a:latin typeface="Arial" charset="0"/>
              </a:rPr>
              <a:t> </a:t>
            </a:r>
            <a:r>
              <a:rPr lang="cs-CZ" altLang="cs-CZ" sz="800" b="1" dirty="0" err="1">
                <a:latin typeface="Arial" charset="0"/>
              </a:rPr>
              <a:t>with</a:t>
            </a:r>
            <a:r>
              <a:rPr lang="cs-CZ" altLang="cs-CZ" sz="800" b="1" dirty="0">
                <a:latin typeface="Arial" charset="0"/>
              </a:rPr>
              <a:t> </a:t>
            </a:r>
            <a:r>
              <a:rPr lang="cs-CZ" altLang="cs-CZ" sz="800" b="1" dirty="0" err="1">
                <a:latin typeface="Arial" charset="0"/>
              </a:rPr>
              <a:t>Me</a:t>
            </a:r>
            <a:r>
              <a:rPr lang="cs-CZ" altLang="cs-CZ" sz="800" b="1" dirty="0">
                <a:latin typeface="Arial" charset="0"/>
              </a:rPr>
              <a:t> </a:t>
            </a:r>
            <a:r>
              <a:rPr lang="cs-CZ" altLang="cs-CZ" sz="800" dirty="0">
                <a:latin typeface="Arial" charset="0"/>
              </a:rPr>
              <a:t>–</a:t>
            </a:r>
            <a:r>
              <a:rPr lang="cs-CZ" altLang="cs-CZ" sz="800" b="1" dirty="0">
                <a:latin typeface="Arial" charset="0"/>
              </a:rPr>
              <a:t> </a:t>
            </a:r>
            <a:r>
              <a:rPr lang="cs-CZ" altLang="cs-CZ" sz="800" dirty="0">
                <a:latin typeface="Arial" charset="0"/>
              </a:rPr>
              <a:t>umožňuje spravovat, ukládat a hledat nové recepty</a:t>
            </a:r>
            <a:endParaRPr lang="cs-CZ" altLang="cs-CZ" sz="800" dirty="0">
              <a:latin typeface="Arial" charset="0"/>
              <a:cs typeface="+mn-cs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cs-CZ" altLang="cs-CZ" sz="800" b="1" dirty="0" err="1">
                <a:latin typeface="Arial" charset="0"/>
              </a:rPr>
              <a:t>Tailor</a:t>
            </a:r>
            <a:r>
              <a:rPr lang="cs-CZ" altLang="cs-CZ" sz="800" b="1" dirty="0">
                <a:latin typeface="Arial" charset="0"/>
              </a:rPr>
              <a:t> </a:t>
            </a:r>
            <a:r>
              <a:rPr lang="cs-CZ" altLang="cs-CZ" sz="800" b="1" dirty="0" err="1">
                <a:latin typeface="Arial" charset="0"/>
              </a:rPr>
              <a:t>Bake</a:t>
            </a:r>
            <a:r>
              <a:rPr lang="cs-CZ" altLang="cs-CZ" sz="800" b="1" dirty="0">
                <a:latin typeface="Arial" charset="0"/>
              </a:rPr>
              <a:t> </a:t>
            </a:r>
            <a:r>
              <a:rPr lang="cs-CZ" altLang="cs-CZ" sz="800" dirty="0">
                <a:latin typeface="Arial" charset="0"/>
              </a:rPr>
              <a:t>– program pro přípravu uvnitř měkkých a na povrchu křupavých pokrmů</a:t>
            </a:r>
          </a:p>
          <a:p>
            <a:pPr marL="0" indent="0">
              <a:spcBef>
                <a:spcPct val="0"/>
              </a:spcBef>
              <a:buNone/>
            </a:pPr>
            <a:r>
              <a:rPr lang="cs-CZ" altLang="cs-CZ" sz="800" b="1" dirty="0">
                <a:latin typeface="Arial" charset="0"/>
              </a:rPr>
              <a:t>Kynutí </a:t>
            </a:r>
            <a:r>
              <a:rPr lang="cs-CZ" altLang="cs-CZ" sz="800" dirty="0">
                <a:latin typeface="Arial" charset="0"/>
              </a:rPr>
              <a:t>–</a:t>
            </a:r>
            <a:r>
              <a:rPr lang="cs-CZ" altLang="cs-CZ" sz="800" b="1" dirty="0">
                <a:latin typeface="Arial" charset="0"/>
              </a:rPr>
              <a:t> </a:t>
            </a:r>
            <a:r>
              <a:rPr lang="cs-CZ" altLang="cs-CZ" sz="800" dirty="0">
                <a:latin typeface="Arial" charset="0"/>
              </a:rPr>
              <a:t>speciální program pro kynutí chleba a pečiva se stálou teplotou 40°C</a:t>
            </a:r>
          </a:p>
          <a:p>
            <a:pPr marL="0" indent="0">
              <a:spcBef>
                <a:spcPct val="0"/>
              </a:spcBef>
              <a:buNone/>
            </a:pPr>
            <a:r>
              <a:rPr lang="cs-CZ" altLang="cs-CZ" sz="800" b="1" dirty="0">
                <a:latin typeface="Arial" charset="0"/>
              </a:rPr>
              <a:t>Rozmrazování </a:t>
            </a:r>
            <a:r>
              <a:rPr lang="cs-CZ" altLang="cs-CZ" sz="800" dirty="0">
                <a:latin typeface="Arial" charset="0"/>
              </a:rPr>
              <a:t>– rozmrazování potravin prouděním pokojové teploty vzduchu</a:t>
            </a:r>
          </a:p>
          <a:p>
            <a:pPr marL="0" indent="0">
              <a:spcBef>
                <a:spcPct val="0"/>
              </a:spcBef>
              <a:buNone/>
            </a:pPr>
            <a:r>
              <a:rPr lang="cs-CZ" altLang="cs-CZ" sz="800" b="1" dirty="0" err="1">
                <a:latin typeface="Arial" charset="0"/>
              </a:rPr>
              <a:t>Paella&amp;Chléb</a:t>
            </a:r>
            <a:r>
              <a:rPr lang="cs-CZ" altLang="cs-CZ" sz="800" b="1" dirty="0">
                <a:latin typeface="Arial" charset="0"/>
              </a:rPr>
              <a:t> </a:t>
            </a:r>
            <a:r>
              <a:rPr lang="cs-CZ" altLang="cs-CZ" sz="800" dirty="0">
                <a:latin typeface="Arial" charset="0"/>
              </a:rPr>
              <a:t>– přednastavené programy pro přípravu paelly a chleba</a:t>
            </a:r>
          </a:p>
          <a:p>
            <a:pPr marL="0" indent="0">
              <a:spcBef>
                <a:spcPct val="0"/>
              </a:spcBef>
              <a:buNone/>
            </a:pPr>
            <a:r>
              <a:rPr lang="cs-CZ" altLang="cs-CZ" sz="800" b="1" dirty="0">
                <a:latin typeface="Arial" charset="0"/>
              </a:rPr>
              <a:t>Pyrolytické čištění</a:t>
            </a:r>
            <a:r>
              <a:rPr lang="cs-CZ" altLang="cs-CZ" sz="800" dirty="0">
                <a:latin typeface="Arial" charset="0"/>
              </a:rPr>
              <a:t> – zahřátí trouby na teplotu dosahující téměř 430 °C, při které se veškeré připečené zbytky jídla spálí na popel</a:t>
            </a:r>
          </a:p>
          <a:p>
            <a:pPr marL="0" indent="0">
              <a:spcBef>
                <a:spcPct val="0"/>
              </a:spcBef>
              <a:buNone/>
            </a:pPr>
            <a:r>
              <a:rPr lang="cs-CZ" altLang="cs-CZ" sz="800" b="1" dirty="0" err="1">
                <a:latin typeface="Arial" charset="0"/>
              </a:rPr>
              <a:t>Meat</a:t>
            </a:r>
            <a:r>
              <a:rPr lang="cs-CZ" altLang="cs-CZ" sz="800" b="1" dirty="0">
                <a:latin typeface="Arial" charset="0"/>
              </a:rPr>
              <a:t> </a:t>
            </a:r>
            <a:r>
              <a:rPr lang="cs-CZ" altLang="cs-CZ" sz="800" b="1" dirty="0" err="1">
                <a:latin typeface="Arial" charset="0"/>
              </a:rPr>
              <a:t>Probe</a:t>
            </a:r>
            <a:r>
              <a:rPr lang="cs-CZ" altLang="cs-CZ" sz="800" b="1" dirty="0">
                <a:latin typeface="Arial" charset="0"/>
              </a:rPr>
              <a:t> </a:t>
            </a:r>
            <a:r>
              <a:rPr lang="cs-CZ" altLang="cs-CZ" sz="800" dirty="0">
                <a:latin typeface="Arial" charset="0"/>
              </a:rPr>
              <a:t>– masová sonda pro měření vnitřní teploty pokrmu</a:t>
            </a:r>
          </a:p>
          <a:p>
            <a:pPr marL="0" indent="0">
              <a:spcBef>
                <a:spcPct val="0"/>
              </a:spcBef>
              <a:buNone/>
            </a:pPr>
            <a:r>
              <a:rPr lang="cs-CZ" altLang="cs-CZ" sz="800" b="1" dirty="0">
                <a:latin typeface="Arial" charset="0"/>
              </a:rPr>
              <a:t>Technologie </a:t>
            </a:r>
            <a:r>
              <a:rPr lang="cs-CZ" altLang="cs-CZ" sz="800" b="1" dirty="0" err="1">
                <a:latin typeface="Arial" charset="0"/>
              </a:rPr>
              <a:t>ClimaTech</a:t>
            </a:r>
            <a:r>
              <a:rPr lang="cs-CZ" altLang="cs-CZ" sz="800" b="1" dirty="0">
                <a:latin typeface="Arial" charset="0"/>
              </a:rPr>
              <a:t>:</a:t>
            </a:r>
          </a:p>
          <a:p>
            <a:pPr>
              <a:spcBef>
                <a:spcPct val="0"/>
              </a:spcBef>
            </a:pPr>
            <a:r>
              <a:rPr lang="cs-CZ" altLang="cs-CZ" sz="800" b="1" dirty="0">
                <a:latin typeface="Arial" charset="0"/>
              </a:rPr>
              <a:t>Soft+ </a:t>
            </a:r>
            <a:r>
              <a:rPr lang="cs-CZ" altLang="cs-CZ" sz="800" dirty="0">
                <a:latin typeface="Arial" charset="0"/>
              </a:rPr>
              <a:t>– kombinuje první fázi tradičního pečení a následně mění rychlost ventilátoru tak, aby koláče, sušenky a croissanty byly nadýchané a měkké</a:t>
            </a:r>
          </a:p>
          <a:p>
            <a:pPr>
              <a:spcBef>
                <a:spcPct val="0"/>
              </a:spcBef>
            </a:pPr>
            <a:r>
              <a:rPr lang="cs-CZ" altLang="cs-CZ" sz="800" b="1" dirty="0">
                <a:latin typeface="Arial" charset="0"/>
              </a:rPr>
              <a:t>Dvojitý gril</a:t>
            </a:r>
          </a:p>
          <a:p>
            <a:pPr>
              <a:spcBef>
                <a:spcPct val="0"/>
              </a:spcBef>
            </a:pPr>
            <a:r>
              <a:rPr lang="cs-CZ" altLang="cs-CZ" sz="800" b="1" dirty="0" err="1">
                <a:latin typeface="Arial" charset="0"/>
              </a:rPr>
              <a:t>Chef</a:t>
            </a:r>
            <a:r>
              <a:rPr lang="cs-CZ" altLang="cs-CZ" sz="800" b="1" dirty="0">
                <a:latin typeface="Arial" charset="0"/>
              </a:rPr>
              <a:t> panel</a:t>
            </a:r>
            <a:r>
              <a:rPr lang="cs-CZ" altLang="cs-CZ" sz="800" dirty="0">
                <a:latin typeface="Arial" charset="0"/>
              </a:rPr>
              <a:t> – speciální tvar ventilátoru pro optimální rozložení vzduchu a rychlý ohřev</a:t>
            </a:r>
          </a:p>
          <a:p>
            <a:pPr>
              <a:spcBef>
                <a:spcPct val="0"/>
              </a:spcBef>
            </a:pPr>
            <a:r>
              <a:rPr lang="cs-CZ" altLang="cs-CZ" sz="800" b="1" dirty="0">
                <a:latin typeface="Arial" charset="0"/>
              </a:rPr>
              <a:t>Aktivní ventilace </a:t>
            </a:r>
            <a:r>
              <a:rPr lang="cs-CZ" altLang="cs-CZ" sz="800" dirty="0">
                <a:latin typeface="Arial" charset="0"/>
              </a:rPr>
              <a:t>– zajistí konstantní vnitřní teplotu, nepřehřívání dvířek a madla</a:t>
            </a:r>
          </a:p>
          <a:p>
            <a:pPr>
              <a:spcBef>
                <a:spcPct val="0"/>
              </a:spcBef>
            </a:pPr>
            <a:endParaRPr lang="cs-CZ" altLang="cs-CZ" sz="800" dirty="0">
              <a:latin typeface="Arial" charset="0"/>
              <a:cs typeface="+mn-cs"/>
            </a:endParaRPr>
          </a:p>
          <a:p>
            <a:pPr marL="0" lvl="0" indent="0">
              <a:lnSpc>
                <a:spcPct val="100000"/>
              </a:lnSpc>
              <a:spcBef>
                <a:spcPct val="0"/>
              </a:spcBef>
              <a:buNone/>
            </a:pPr>
            <a:r>
              <a:rPr lang="cs-CZ" altLang="cs-CZ" sz="800" b="1" u="sng" dirty="0">
                <a:latin typeface="Arial" charset="0"/>
                <a:cs typeface="+mn-cs"/>
              </a:rPr>
              <a:t>Bezpečnost</a:t>
            </a:r>
            <a:endParaRPr lang="cs-CZ" altLang="cs-CZ" sz="800" dirty="0">
              <a:latin typeface="Arial" charset="0"/>
              <a:cs typeface="+mn-cs"/>
            </a:endParaRPr>
          </a:p>
          <a:p>
            <a:pPr marL="0" lvl="0" indent="0">
              <a:lnSpc>
                <a:spcPct val="100000"/>
              </a:lnSpc>
              <a:spcBef>
                <a:spcPct val="0"/>
              </a:spcBef>
              <a:buNone/>
            </a:pPr>
            <a:r>
              <a:rPr lang="cs-CZ" altLang="cs-CZ" sz="800" dirty="0">
                <a:latin typeface="Arial" charset="0"/>
              </a:rPr>
              <a:t>4</a:t>
            </a:r>
            <a:r>
              <a:rPr lang="cs-CZ" altLang="cs-CZ" sz="800" dirty="0">
                <a:latin typeface="Arial" charset="0"/>
                <a:cs typeface="+mn-cs"/>
              </a:rPr>
              <a:t> bezpečnostní skla (možnost odmontovat)</a:t>
            </a:r>
          </a:p>
          <a:p>
            <a:pPr marL="0" indent="0">
              <a:spcBef>
                <a:spcPct val="0"/>
              </a:spcBef>
              <a:buNone/>
            </a:pPr>
            <a:r>
              <a:rPr lang="cs-CZ" altLang="cs-CZ" sz="800" dirty="0">
                <a:latin typeface="Arial" charset="0"/>
              </a:rPr>
              <a:t>			</a:t>
            </a:r>
            <a:br>
              <a:rPr lang="cs-CZ" altLang="cs-CZ" sz="800" dirty="0">
                <a:latin typeface="Arial" charset="0"/>
              </a:rPr>
            </a:br>
            <a:r>
              <a:rPr lang="cs-CZ" altLang="cs-CZ" sz="800" b="1" u="sng" dirty="0">
                <a:latin typeface="Arial" charset="0"/>
                <a:cs typeface="+mn-cs"/>
              </a:rPr>
              <a:t>Konstrukce</a:t>
            </a:r>
            <a:r>
              <a:rPr lang="cs-CZ" altLang="cs-CZ" sz="800" b="1" dirty="0">
                <a:latin typeface="Arial" charset="0"/>
                <a:cs typeface="+mn-cs"/>
              </a:rPr>
              <a:t> 			</a:t>
            </a:r>
          </a:p>
          <a:p>
            <a:pPr marL="0" indent="0">
              <a:spcBef>
                <a:spcPct val="0"/>
              </a:spcBef>
              <a:buNone/>
            </a:pPr>
            <a:r>
              <a:rPr lang="cs-CZ" altLang="cs-CZ" sz="800" b="1" dirty="0">
                <a:latin typeface="Arial" charset="0"/>
                <a:cs typeface="+mn-cs"/>
              </a:rPr>
              <a:t>Postranní osvětlení </a:t>
            </a:r>
            <a:r>
              <a:rPr lang="cs-CZ" altLang="cs-CZ" sz="800" dirty="0">
                <a:latin typeface="Arial" charset="0"/>
                <a:cs typeface="+mn-cs"/>
              </a:rPr>
              <a:t>LED pro viditelnost 360 °C	</a:t>
            </a:r>
            <a:r>
              <a:rPr lang="cs-CZ" altLang="cs-CZ" sz="800" dirty="0">
                <a:latin typeface="Arial" charset="0"/>
              </a:rPr>
              <a:t> </a:t>
            </a:r>
            <a:endParaRPr lang="cs-CZ" altLang="cs-CZ" sz="800" dirty="0">
              <a:latin typeface="Arial" charset="0"/>
              <a:cs typeface="+mn-cs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cs-CZ" altLang="cs-CZ" sz="800" b="1" dirty="0">
                <a:latin typeface="Arial" charset="0"/>
              </a:rPr>
              <a:t>Nerezové pojezdy pro vedení plechů </a:t>
            </a:r>
            <a:r>
              <a:rPr lang="cs-CZ" sz="800" dirty="0">
                <a:latin typeface="Arial" charset="0"/>
              </a:rPr>
              <a:t>(1x, </a:t>
            </a:r>
            <a:r>
              <a:rPr lang="cs-CZ" altLang="cs-CZ" sz="800" dirty="0">
                <a:latin typeface="Arial" charset="0"/>
              </a:rPr>
              <a:t>prémiový set)</a:t>
            </a:r>
            <a:endParaRPr lang="cs-CZ" altLang="cs-CZ" sz="800" b="1" dirty="0">
              <a:latin typeface="Arial" charset="0"/>
            </a:endParaRPr>
          </a:p>
          <a:p>
            <a:pPr marL="0" lvl="0" indent="0">
              <a:lnSpc>
                <a:spcPct val="100000"/>
              </a:lnSpc>
              <a:spcBef>
                <a:spcPct val="0"/>
              </a:spcBef>
              <a:buNone/>
            </a:pPr>
            <a:r>
              <a:rPr lang="cs-CZ" altLang="cs-CZ" sz="800" b="1" dirty="0">
                <a:latin typeface="Arial" charset="0"/>
              </a:rPr>
              <a:t>Teleskopický výsuv </a:t>
            </a:r>
            <a:r>
              <a:rPr lang="cs-CZ" altLang="cs-CZ" sz="800" dirty="0">
                <a:latin typeface="Arial" charset="0"/>
              </a:rPr>
              <a:t>(1x, prémiový set)</a:t>
            </a:r>
          </a:p>
          <a:p>
            <a:pPr marL="0" lvl="0" indent="0">
              <a:lnSpc>
                <a:spcPct val="100000"/>
              </a:lnSpc>
              <a:spcBef>
                <a:spcPct val="0"/>
              </a:spcBef>
              <a:buNone/>
            </a:pPr>
            <a:r>
              <a:rPr lang="cs-CZ" altLang="cs-CZ" sz="800" b="1" dirty="0">
                <a:latin typeface="Arial" charset="0"/>
                <a:cs typeface="+mn-cs"/>
              </a:rPr>
              <a:t>Soft </a:t>
            </a:r>
            <a:r>
              <a:rPr lang="cs-CZ" altLang="cs-CZ" sz="800" b="1" dirty="0" err="1">
                <a:latin typeface="Arial" charset="0"/>
                <a:cs typeface="+mn-cs"/>
              </a:rPr>
              <a:t>Close</a:t>
            </a:r>
            <a:r>
              <a:rPr lang="cs-CZ" altLang="cs-CZ" sz="800" dirty="0">
                <a:latin typeface="Arial" charset="0"/>
                <a:cs typeface="+mn-cs"/>
              </a:rPr>
              <a:t> – závěsy tlumící pohyb dvířek během zavírání</a:t>
            </a:r>
          </a:p>
        </p:txBody>
      </p:sp>
      <p:cxnSp>
        <p:nvCxnSpPr>
          <p:cNvPr id="35" name="Straight Connector 34"/>
          <p:cNvCxnSpPr/>
          <p:nvPr/>
        </p:nvCxnSpPr>
        <p:spPr>
          <a:xfrm>
            <a:off x="5652120" y="980728"/>
            <a:ext cx="0" cy="522000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Obdélník 18"/>
          <p:cNvSpPr/>
          <p:nvPr/>
        </p:nvSpPr>
        <p:spPr>
          <a:xfrm>
            <a:off x="5690178" y="5033678"/>
            <a:ext cx="338437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0"/>
              </a:spcBef>
            </a:pPr>
            <a:r>
              <a:rPr lang="cs-CZ" altLang="cs-CZ" sz="800" b="1" dirty="0">
                <a:latin typeface="Arial" charset="0"/>
              </a:rPr>
              <a:t>Logistická data</a:t>
            </a:r>
          </a:p>
          <a:p>
            <a:pPr lvl="0">
              <a:spcBef>
                <a:spcPct val="0"/>
              </a:spcBef>
            </a:pPr>
            <a:r>
              <a:rPr lang="cs-CZ" altLang="cs-CZ" sz="800" dirty="0">
                <a:latin typeface="Arial" charset="0"/>
              </a:rPr>
              <a:t>Kód		33703231</a:t>
            </a:r>
          </a:p>
          <a:p>
            <a:pPr lvl="0">
              <a:spcBef>
                <a:spcPct val="0"/>
              </a:spcBef>
            </a:pPr>
            <a:r>
              <a:rPr lang="cs-CZ" altLang="cs-CZ" sz="800" dirty="0">
                <a:latin typeface="Arial" charset="0"/>
              </a:rPr>
              <a:t>EAN		8059019025728</a:t>
            </a:r>
          </a:p>
          <a:p>
            <a:pPr lvl="0">
              <a:spcBef>
                <a:spcPct val="0"/>
              </a:spcBef>
            </a:pPr>
            <a:r>
              <a:rPr lang="cs-CZ" altLang="cs-CZ" sz="800" dirty="0">
                <a:latin typeface="Arial" charset="0"/>
              </a:rPr>
              <a:t>Barva		Černé sklo</a:t>
            </a:r>
          </a:p>
          <a:p>
            <a:pPr lvl="0">
              <a:spcBef>
                <a:spcPct val="0"/>
              </a:spcBef>
            </a:pPr>
            <a:r>
              <a:rPr lang="cs-CZ" altLang="cs-CZ" sz="800" dirty="0">
                <a:latin typeface="Arial" panose="020B0604020202020204" pitchFamily="34" charset="0"/>
              </a:rPr>
              <a:t>Rozměry výrobku V × Š × H (mm)	595 × 595 × 546</a:t>
            </a:r>
            <a:endParaRPr lang="cs-CZ" altLang="cs-CZ" sz="800" b="1" dirty="0">
              <a:latin typeface="Arial" charset="0"/>
            </a:endParaRPr>
          </a:p>
          <a:p>
            <a:pPr lvl="0">
              <a:spcBef>
                <a:spcPct val="0"/>
              </a:spcBef>
            </a:pPr>
            <a:r>
              <a:rPr lang="cs-CZ" altLang="cs-CZ" sz="800" dirty="0">
                <a:latin typeface="Arial" panose="020B0604020202020204" pitchFamily="34" charset="0"/>
              </a:rPr>
              <a:t>Čistá váha výrobku (kg)	37,52</a:t>
            </a:r>
          </a:p>
          <a:p>
            <a:pPr lvl="0">
              <a:spcBef>
                <a:spcPct val="0"/>
              </a:spcBef>
            </a:pPr>
            <a:r>
              <a:rPr lang="cs-CZ" altLang="cs-CZ" sz="800" dirty="0">
                <a:latin typeface="Arial" panose="020B0604020202020204" pitchFamily="34" charset="0"/>
              </a:rPr>
              <a:t>Rozměry balení V × Š × H (mm)	665 × 620 × 640</a:t>
            </a:r>
            <a:endParaRPr lang="cs-CZ" altLang="cs-CZ" sz="800" dirty="0">
              <a:latin typeface="Arial" charset="0"/>
            </a:endParaRPr>
          </a:p>
          <a:p>
            <a:pPr lvl="0">
              <a:spcBef>
                <a:spcPct val="0"/>
              </a:spcBef>
            </a:pPr>
            <a:r>
              <a:rPr lang="cs-CZ" altLang="cs-CZ" sz="800" dirty="0">
                <a:latin typeface="Arial" charset="0"/>
              </a:rPr>
              <a:t>Hmotnost s obalem (kg)	39,22</a:t>
            </a:r>
          </a:p>
        </p:txBody>
      </p:sp>
      <p:sp>
        <p:nvSpPr>
          <p:cNvPr id="13" name="Zaoblený obdélník 12"/>
          <p:cNvSpPr/>
          <p:nvPr/>
        </p:nvSpPr>
        <p:spPr>
          <a:xfrm>
            <a:off x="4355976" y="2780928"/>
            <a:ext cx="360040" cy="216024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TextovéPole 16"/>
          <p:cNvSpPr txBox="1"/>
          <p:nvPr/>
        </p:nvSpPr>
        <p:spPr>
          <a:xfrm>
            <a:off x="4720834" y="1076090"/>
            <a:ext cx="9144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Ovládání na dálku pomocí aplikace </a:t>
            </a:r>
            <a:r>
              <a:rPr lang="cs-CZ" sz="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hOn</a:t>
            </a:r>
            <a:endParaRPr lang="cs-CZ" sz="8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TextovéPole 28"/>
          <p:cNvSpPr txBox="1"/>
          <p:nvPr/>
        </p:nvSpPr>
        <p:spPr>
          <a:xfrm>
            <a:off x="4787799" y="1731414"/>
            <a:ext cx="8932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Široká škála receptů v rámci funkce </a:t>
            </a:r>
            <a:r>
              <a:rPr lang="cs-CZ" sz="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Cook</a:t>
            </a:r>
            <a:r>
              <a:rPr lang="cs-CZ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lang="cs-CZ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</a:t>
            </a:r>
            <a:endParaRPr lang="cs-CZ" sz="8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ovéPole 29"/>
          <p:cNvSpPr txBox="1"/>
          <p:nvPr/>
        </p:nvSpPr>
        <p:spPr>
          <a:xfrm>
            <a:off x="4791065" y="2469041"/>
            <a:ext cx="9144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Funkce Soft+ pro dokonale měkké pokrmy</a:t>
            </a:r>
          </a:p>
        </p:txBody>
      </p:sp>
      <p:sp>
        <p:nvSpPr>
          <p:cNvPr id="31" name="TextovéPole 30"/>
          <p:cNvSpPr txBox="1"/>
          <p:nvPr/>
        </p:nvSpPr>
        <p:spPr>
          <a:xfrm>
            <a:off x="4759504" y="3323583"/>
            <a:ext cx="91443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Teleskopický výsuv</a:t>
            </a:r>
          </a:p>
        </p:txBody>
      </p:sp>
      <p:sp>
        <p:nvSpPr>
          <p:cNvPr id="36" name="TextovéPole 35"/>
          <p:cNvSpPr txBox="1"/>
          <p:nvPr/>
        </p:nvSpPr>
        <p:spPr>
          <a:xfrm>
            <a:off x="4810553" y="4055015"/>
            <a:ext cx="9144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Postranní osvětlení pro 360°C viditelnost</a:t>
            </a:r>
          </a:p>
        </p:txBody>
      </p:sp>
      <p:pic>
        <p:nvPicPr>
          <p:cNvPr id="24" name="Obrázek 23">
            <a:extLst>
              <a:ext uri="{FF2B5EF4-FFF2-40B4-BE49-F238E27FC236}">
                <a16:creationId xmlns:a16="http://schemas.microsoft.com/office/drawing/2014/main" id="{30465F23-FF22-46EE-901E-B0690441B13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26256" y="1024855"/>
            <a:ext cx="589760" cy="626240"/>
          </a:xfrm>
          <a:prstGeom prst="rect">
            <a:avLst/>
          </a:prstGeom>
        </p:spPr>
      </p:pic>
      <p:pic>
        <p:nvPicPr>
          <p:cNvPr id="28" name="Obrázek 27">
            <a:extLst>
              <a:ext uri="{FF2B5EF4-FFF2-40B4-BE49-F238E27FC236}">
                <a16:creationId xmlns:a16="http://schemas.microsoft.com/office/drawing/2014/main" id="{4AD5A672-9D3B-4494-BFD9-E023DE19BDD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091783" y="4057154"/>
            <a:ext cx="705392" cy="683188"/>
          </a:xfrm>
          <a:prstGeom prst="rect">
            <a:avLst/>
          </a:prstGeom>
        </p:spPr>
      </p:pic>
      <p:pic>
        <p:nvPicPr>
          <p:cNvPr id="40" name="Obrázek 39">
            <a:extLst>
              <a:ext uri="{FF2B5EF4-FFF2-40B4-BE49-F238E27FC236}">
                <a16:creationId xmlns:a16="http://schemas.microsoft.com/office/drawing/2014/main" id="{7F7E5044-A133-435D-8505-7BA3B6DCBBD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060665" y="2412665"/>
            <a:ext cx="727358" cy="709660"/>
          </a:xfrm>
          <a:prstGeom prst="rect">
            <a:avLst/>
          </a:prstGeom>
        </p:spPr>
      </p:pic>
      <p:pic>
        <p:nvPicPr>
          <p:cNvPr id="42" name="Obrázek 41">
            <a:extLst>
              <a:ext uri="{FF2B5EF4-FFF2-40B4-BE49-F238E27FC236}">
                <a16:creationId xmlns:a16="http://schemas.microsoft.com/office/drawing/2014/main" id="{75EAABF9-C665-474B-818A-DC0625773AD5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035132" y="3231966"/>
            <a:ext cx="693534" cy="559666"/>
          </a:xfrm>
          <a:prstGeom prst="rect">
            <a:avLst/>
          </a:prstGeom>
        </p:spPr>
      </p:pic>
      <p:sp>
        <p:nvSpPr>
          <p:cNvPr id="46" name="TextovéPole 45">
            <a:extLst>
              <a:ext uri="{FF2B5EF4-FFF2-40B4-BE49-F238E27FC236}">
                <a16:creationId xmlns:a16="http://schemas.microsoft.com/office/drawing/2014/main" id="{38B9F9D3-E082-4EB9-AFCB-466BCAC760C4}"/>
              </a:ext>
            </a:extLst>
          </p:cNvPr>
          <p:cNvSpPr txBox="1"/>
          <p:nvPr/>
        </p:nvSpPr>
        <p:spPr>
          <a:xfrm>
            <a:off x="4752395" y="5032668"/>
            <a:ext cx="91443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Pyrolytické čištění trouby</a:t>
            </a: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77003C0C-A99F-495C-8406-20570FCBBA40}"/>
              </a:ext>
            </a:extLst>
          </p:cNvPr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241" r="19973"/>
          <a:stretch/>
        </p:blipFill>
        <p:spPr>
          <a:xfrm>
            <a:off x="4070525" y="1738197"/>
            <a:ext cx="708061" cy="572400"/>
          </a:xfrm>
          <a:prstGeom prst="rect">
            <a:avLst/>
          </a:prstGeom>
        </p:spPr>
      </p:pic>
      <p:sp>
        <p:nvSpPr>
          <p:cNvPr id="37" name="TextovéPole 36">
            <a:extLst>
              <a:ext uri="{FF2B5EF4-FFF2-40B4-BE49-F238E27FC236}">
                <a16:creationId xmlns:a16="http://schemas.microsoft.com/office/drawing/2014/main" id="{4AED1248-BF50-41C3-B6C1-2793E746CA6A}"/>
              </a:ext>
            </a:extLst>
          </p:cNvPr>
          <p:cNvSpPr txBox="1"/>
          <p:nvPr/>
        </p:nvSpPr>
        <p:spPr>
          <a:xfrm>
            <a:off x="95138" y="6195949"/>
            <a:ext cx="172001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spcBef>
                <a:spcPct val="0"/>
              </a:spcBef>
              <a:buNone/>
            </a:pPr>
            <a:r>
              <a:rPr lang="cs-CZ" sz="800" b="1" u="sng" dirty="0">
                <a:solidFill>
                  <a:schemeClr val="bg1"/>
                </a:solidFill>
                <a:latin typeface="Arial" charset="0"/>
              </a:rPr>
              <a:t>Příslušenství</a:t>
            </a:r>
            <a:br>
              <a:rPr lang="cs-CZ" sz="800" dirty="0">
                <a:solidFill>
                  <a:schemeClr val="bg1"/>
                </a:solidFill>
                <a:latin typeface="Arial" charset="0"/>
              </a:rPr>
            </a:br>
            <a:r>
              <a:rPr lang="cs-CZ" sz="800" dirty="0">
                <a:solidFill>
                  <a:schemeClr val="bg1"/>
                </a:solidFill>
                <a:latin typeface="Arial" charset="0"/>
              </a:rPr>
              <a:t>1× plech – 35 mm</a:t>
            </a:r>
          </a:p>
          <a:p>
            <a:pPr marL="0" indent="0">
              <a:spcBef>
                <a:spcPct val="0"/>
              </a:spcBef>
              <a:buNone/>
            </a:pPr>
            <a:r>
              <a:rPr lang="cs-CZ" sz="800" dirty="0">
                <a:solidFill>
                  <a:schemeClr val="bg1"/>
                </a:solidFill>
                <a:latin typeface="Arial" charset="0"/>
              </a:rPr>
              <a:t>2× rošt (</a:t>
            </a:r>
            <a:r>
              <a:rPr lang="cs-CZ" altLang="cs-CZ" sz="800" dirty="0">
                <a:solidFill>
                  <a:schemeClr val="bg1"/>
                </a:solidFill>
                <a:latin typeface="Arial" charset="0"/>
              </a:rPr>
              <a:t>prémiový set)</a:t>
            </a:r>
          </a:p>
          <a:p>
            <a:pPr marL="0" indent="0">
              <a:spcBef>
                <a:spcPct val="0"/>
              </a:spcBef>
              <a:buNone/>
            </a:pPr>
            <a:r>
              <a:rPr lang="cs-CZ" sz="800" dirty="0">
                <a:solidFill>
                  <a:schemeClr val="bg1"/>
                </a:solidFill>
                <a:latin typeface="Arial" charset="0"/>
              </a:rPr>
              <a:t>1x teploměr do masa</a:t>
            </a:r>
          </a:p>
        </p:txBody>
      </p:sp>
      <p:sp>
        <p:nvSpPr>
          <p:cNvPr id="38" name="TextovéPole 37">
            <a:extLst>
              <a:ext uri="{FF2B5EF4-FFF2-40B4-BE49-F238E27FC236}">
                <a16:creationId xmlns:a16="http://schemas.microsoft.com/office/drawing/2014/main" id="{FBD7135F-6658-41B0-A2B4-BDBC52668352}"/>
              </a:ext>
            </a:extLst>
          </p:cNvPr>
          <p:cNvSpPr txBox="1"/>
          <p:nvPr/>
        </p:nvSpPr>
        <p:spPr>
          <a:xfrm>
            <a:off x="4766596" y="5691610"/>
            <a:ext cx="91443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Teploměr do masa</a:t>
            </a:r>
          </a:p>
        </p:txBody>
      </p:sp>
      <p:pic>
        <p:nvPicPr>
          <p:cNvPr id="39" name="Obrázek 38">
            <a:extLst>
              <a:ext uri="{FF2B5EF4-FFF2-40B4-BE49-F238E27FC236}">
                <a16:creationId xmlns:a16="http://schemas.microsoft.com/office/drawing/2014/main" id="{9AC6593F-EA38-40C8-857C-13A5C492D5AD}"/>
              </a:ext>
            </a:extLst>
          </p:cNvPr>
          <p:cNvPicPr>
            <a:picLocks noChangeAspect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841" r="18761"/>
          <a:stretch/>
        </p:blipFill>
        <p:spPr>
          <a:xfrm>
            <a:off x="4116618" y="5588961"/>
            <a:ext cx="671181" cy="519113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42FEFE17-20AA-FB64-9FDF-FC745BE203E2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09675" y="960812"/>
            <a:ext cx="2503430" cy="2476986"/>
          </a:xfrm>
          <a:prstGeom prst="rect">
            <a:avLst/>
          </a:prstGeom>
        </p:spPr>
      </p:pic>
      <p:pic>
        <p:nvPicPr>
          <p:cNvPr id="8" name="Obrázek 7">
            <a:extLst>
              <a:ext uri="{FF2B5EF4-FFF2-40B4-BE49-F238E27FC236}">
                <a16:creationId xmlns:a16="http://schemas.microsoft.com/office/drawing/2014/main" id="{632ED500-2C3C-189E-A0D3-BB3C58D3AF57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3821" y="3520634"/>
            <a:ext cx="1217419" cy="1437055"/>
          </a:xfrm>
          <a:prstGeom prst="rect">
            <a:avLst/>
          </a:prstGeom>
        </p:spPr>
      </p:pic>
      <p:pic>
        <p:nvPicPr>
          <p:cNvPr id="10" name="Obrázek 9">
            <a:extLst>
              <a:ext uri="{FF2B5EF4-FFF2-40B4-BE49-F238E27FC236}">
                <a16:creationId xmlns:a16="http://schemas.microsoft.com/office/drawing/2014/main" id="{3A3AD41E-F021-7074-501C-3C1CAE9F4801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5651" y="3520634"/>
            <a:ext cx="1436400" cy="1436400"/>
          </a:xfrm>
          <a:prstGeom prst="rect">
            <a:avLst/>
          </a:prstGeom>
        </p:spPr>
      </p:pic>
      <p:pic>
        <p:nvPicPr>
          <p:cNvPr id="18" name="Obrázek 17">
            <a:extLst>
              <a:ext uri="{FF2B5EF4-FFF2-40B4-BE49-F238E27FC236}">
                <a16:creationId xmlns:a16="http://schemas.microsoft.com/office/drawing/2014/main" id="{2ACE4FB0-E26A-0223-EAA4-CF1620765F91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7651" y="4872192"/>
            <a:ext cx="684000" cy="68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423397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C795BD839E46F24EB4770DF09025A07F" ma:contentTypeVersion="11" ma:contentTypeDescription="Vytvoří nový dokument" ma:contentTypeScope="" ma:versionID="899d58e324f7d2ad8dbbf30f92ba481f">
  <xsd:schema xmlns:xsd="http://www.w3.org/2001/XMLSchema" xmlns:xs="http://www.w3.org/2001/XMLSchema" xmlns:p="http://schemas.microsoft.com/office/2006/metadata/properties" xmlns:ns3="a09af93a-bc92-4cce-8ba3-c8fdbed82e22" xmlns:ns4="b4af0723-3826-4aee-ba08-906e8dce3040" targetNamespace="http://schemas.microsoft.com/office/2006/metadata/properties" ma:root="true" ma:fieldsID="8ecc31191407e2209a8b26e29ff69bbb" ns3:_="" ns4:_="">
    <xsd:import namespace="a09af93a-bc92-4cce-8ba3-c8fdbed82e22"/>
    <xsd:import namespace="b4af0723-3826-4aee-ba08-906e8dce3040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EventHashCode" minOccurs="0"/>
                <xsd:element ref="ns3:MediaServiceGenerationTi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09af93a-bc92-4cce-8ba3-c8fdbed82e2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af0723-3826-4aee-ba08-906e8dce3040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71747CF-528E-4FB1-8821-D297DBD7BA7C}">
  <ds:schemaRefs>
    <ds:schemaRef ds:uri="a09af93a-bc92-4cce-8ba3-c8fdbed82e22"/>
    <ds:schemaRef ds:uri="http://schemas.microsoft.com/office/2006/documentManagement/types"/>
    <ds:schemaRef ds:uri="http://schemas.microsoft.com/office/2006/metadata/properties"/>
    <ds:schemaRef ds:uri="b4af0723-3826-4aee-ba08-906e8dce3040"/>
    <ds:schemaRef ds:uri="http://schemas.microsoft.com/office/infopath/2007/PartnerControls"/>
    <ds:schemaRef ds:uri="http://purl.org/dc/terms/"/>
    <ds:schemaRef ds:uri="http://purl.org/dc/dcmitype/"/>
    <ds:schemaRef ds:uri="http://schemas.openxmlformats.org/package/2006/metadata/core-properties"/>
    <ds:schemaRef ds:uri="http://www.w3.org/XML/1998/namespace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738943F7-9869-47ED-98D3-9740D3D8EED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ADD55FB-A287-496D-995F-BEB9B7F5903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09af93a-bc92-4cce-8ba3-c8fdbed82e22"/>
    <ds:schemaRef ds:uri="b4af0723-3826-4aee-ba08-906e8dce304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2528</TotalTime>
  <Words>459</Words>
  <Application>Microsoft Office PowerPoint</Application>
  <PresentationFormat>Předvádění na obrazovce (4:3)</PresentationFormat>
  <Paragraphs>54</Paragraphs>
  <Slides>1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4" baseType="lpstr">
      <vt:lpstr>Arial</vt:lpstr>
      <vt:lpstr>Calibri</vt:lpstr>
      <vt:lpstr>Motiv systému Office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recepce</dc:creator>
  <cp:lastModifiedBy>Kristýna Kopecká</cp:lastModifiedBy>
  <cp:revision>303</cp:revision>
  <cp:lastPrinted>2021-09-06T12:40:04Z</cp:lastPrinted>
  <dcterms:created xsi:type="dcterms:W3CDTF">2015-07-16T11:02:07Z</dcterms:created>
  <dcterms:modified xsi:type="dcterms:W3CDTF">2022-05-13T13:35:39Z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0x010100C795BD839E46F24EB4770DF09025A07F</vt:lpwstr>
  </property>
</Properties>
</file>